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ppm"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sldIdLst>
    <p:sldId id="256" r:id="rId2"/>
    <p:sldId id="257" r:id="rId3"/>
    <p:sldId id="263" r:id="rId4"/>
    <p:sldId id="266" r:id="rId5"/>
    <p:sldId id="267" r:id="rId6"/>
    <p:sldId id="269" r:id="rId7"/>
    <p:sldId id="270" r:id="rId8"/>
    <p:sldId id="313" r:id="rId9"/>
    <p:sldId id="314" r:id="rId10"/>
    <p:sldId id="315" r:id="rId11"/>
    <p:sldId id="316" r:id="rId12"/>
    <p:sldId id="317" r:id="rId13"/>
    <p:sldId id="318" r:id="rId14"/>
    <p:sldId id="319" r:id="rId15"/>
    <p:sldId id="320" r:id="rId16"/>
    <p:sldId id="276" r:id="rId17"/>
    <p:sldId id="277" r:id="rId18"/>
    <p:sldId id="278" r:id="rId19"/>
    <p:sldId id="321" r:id="rId20"/>
    <p:sldId id="322" r:id="rId21"/>
    <p:sldId id="302" r:id="rId22"/>
    <p:sldId id="303" r:id="rId23"/>
    <p:sldId id="311" r:id="rId24"/>
    <p:sldId id="306" r:id="rId25"/>
    <p:sldId id="310" r:id="rId26"/>
    <p:sldId id="307" r:id="rId27"/>
    <p:sldId id="312" r:id="rId28"/>
    <p:sldId id="323" r:id="rId29"/>
    <p:sldId id="25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BF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6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2639A2-0C2E-4C58-8B02-3434E1C3E84A}" type="doc">
      <dgm:prSet loTypeId="urn:microsoft.com/office/officeart/2005/8/layout/vList3" loCatId="list" qsTypeId="urn:microsoft.com/office/officeart/2005/8/quickstyle/simple1" qsCatId="simple" csTypeId="urn:microsoft.com/office/officeart/2005/8/colors/colorful5" csCatId="colorful" phldr="1"/>
      <dgm:spPr/>
    </dgm:pt>
    <dgm:pt modelId="{E9CA9745-DAAA-49E1-9A48-D8BE1DDFDAD7}">
      <dgm:prSet phldrT="[Texto]" custT="1"/>
      <dgm:spPr/>
      <dgm:t>
        <a:bodyPr/>
        <a:lstStyle/>
        <a:p>
          <a:r>
            <a:rPr lang="es-BO" sz="2400" dirty="0"/>
            <a:t> </a:t>
          </a:r>
          <a:r>
            <a:rPr lang="es-BO" sz="2400" b="1" dirty="0">
              <a:solidFill>
                <a:srgbClr val="FF0000"/>
              </a:solidFill>
            </a:rPr>
            <a:t>Carlos Enrique Guzmán Delgado </a:t>
          </a:r>
        </a:p>
      </dgm:t>
    </dgm:pt>
    <dgm:pt modelId="{6D807334-7003-43D9-A8F9-B08918FF5C2C}" type="parTrans" cxnId="{D8DE71CB-0268-46A4-AEB7-0E7F6D189AA6}">
      <dgm:prSet/>
      <dgm:spPr/>
      <dgm:t>
        <a:bodyPr/>
        <a:lstStyle/>
        <a:p>
          <a:endParaRPr lang="es-BO"/>
        </a:p>
      </dgm:t>
    </dgm:pt>
    <dgm:pt modelId="{1B342D6F-CF6B-4E81-8E0C-99BF27B3F018}" type="sibTrans" cxnId="{D8DE71CB-0268-46A4-AEB7-0E7F6D189AA6}">
      <dgm:prSet/>
      <dgm:spPr/>
      <dgm:t>
        <a:bodyPr/>
        <a:lstStyle/>
        <a:p>
          <a:endParaRPr lang="es-BO"/>
        </a:p>
      </dgm:t>
    </dgm:pt>
    <dgm:pt modelId="{2F1DE99B-6E19-429D-AF6A-BCC0E5D0EFAE}" type="pres">
      <dgm:prSet presAssocID="{192639A2-0C2E-4C58-8B02-3434E1C3E84A}" presName="linearFlow" presStyleCnt="0">
        <dgm:presLayoutVars>
          <dgm:dir/>
          <dgm:resizeHandles val="exact"/>
        </dgm:presLayoutVars>
      </dgm:prSet>
      <dgm:spPr/>
    </dgm:pt>
    <dgm:pt modelId="{9FA55981-8D89-46BC-B92D-3920D31ED3DD}" type="pres">
      <dgm:prSet presAssocID="{E9CA9745-DAAA-49E1-9A48-D8BE1DDFDAD7}" presName="composite" presStyleCnt="0"/>
      <dgm:spPr/>
    </dgm:pt>
    <dgm:pt modelId="{4B68B4B2-BE06-4EB4-89C7-527BEF6DEE1F}" type="pres">
      <dgm:prSet presAssocID="{E9CA9745-DAAA-49E1-9A48-D8BE1DDFDAD7}" presName="imgShp" presStyleLbl="fgImgPlace1" presStyleIdx="0" presStyleCnt="1" custFlipHor="1" custScaleX="43120" custScaleY="22123" custLinFactNeighborX="-37487"/>
      <dgm:spPr/>
    </dgm:pt>
    <dgm:pt modelId="{4D0E25DD-C2C2-4D12-8C98-456F87C54D2C}" type="pres">
      <dgm:prSet presAssocID="{E9CA9745-DAAA-49E1-9A48-D8BE1DDFDAD7}" presName="txShp" presStyleLbl="node1" presStyleIdx="0" presStyleCnt="1" custScaleX="133621" custScaleY="27945" custLinFactNeighborX="1480" custLinFactNeighborY="-25034">
        <dgm:presLayoutVars>
          <dgm:bulletEnabled val="1"/>
        </dgm:presLayoutVars>
      </dgm:prSet>
      <dgm:spPr/>
    </dgm:pt>
  </dgm:ptLst>
  <dgm:cxnLst>
    <dgm:cxn modelId="{09B52838-A644-499F-8FF7-DDD9FC415C28}" type="presOf" srcId="{192639A2-0C2E-4C58-8B02-3434E1C3E84A}" destId="{2F1DE99B-6E19-429D-AF6A-BCC0E5D0EFAE}" srcOrd="0" destOrd="0" presId="urn:microsoft.com/office/officeart/2005/8/layout/vList3"/>
    <dgm:cxn modelId="{45B5F3A2-E748-4779-AD8D-BF76C004FE57}" type="presOf" srcId="{E9CA9745-DAAA-49E1-9A48-D8BE1DDFDAD7}" destId="{4D0E25DD-C2C2-4D12-8C98-456F87C54D2C}" srcOrd="0" destOrd="0" presId="urn:microsoft.com/office/officeart/2005/8/layout/vList3"/>
    <dgm:cxn modelId="{D8DE71CB-0268-46A4-AEB7-0E7F6D189AA6}" srcId="{192639A2-0C2E-4C58-8B02-3434E1C3E84A}" destId="{E9CA9745-DAAA-49E1-9A48-D8BE1DDFDAD7}" srcOrd="0" destOrd="0" parTransId="{6D807334-7003-43D9-A8F9-B08918FF5C2C}" sibTransId="{1B342D6F-CF6B-4E81-8E0C-99BF27B3F018}"/>
    <dgm:cxn modelId="{5EF1D812-5B63-4D4C-B23D-BC44E852E9C7}" type="presParOf" srcId="{2F1DE99B-6E19-429D-AF6A-BCC0E5D0EFAE}" destId="{9FA55981-8D89-46BC-B92D-3920D31ED3DD}" srcOrd="0" destOrd="0" presId="urn:microsoft.com/office/officeart/2005/8/layout/vList3"/>
    <dgm:cxn modelId="{F40736D5-3020-458C-8E91-FDD39E7F04C7}" type="presParOf" srcId="{9FA55981-8D89-46BC-B92D-3920D31ED3DD}" destId="{4B68B4B2-BE06-4EB4-89C7-527BEF6DEE1F}" srcOrd="0" destOrd="0" presId="urn:microsoft.com/office/officeart/2005/8/layout/vList3"/>
    <dgm:cxn modelId="{49A244DE-4D53-49F4-A52F-6FA26486A0C9}" type="presParOf" srcId="{9FA55981-8D89-46BC-B92D-3920D31ED3DD}" destId="{4D0E25DD-C2C2-4D12-8C98-456F87C54D2C}" srcOrd="1" destOrd="0" presId="urn:microsoft.com/office/officeart/2005/8/layout/v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64021A9-8ABB-4F12-AA6B-A26266AA64B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BO"/>
        </a:p>
      </dgm:t>
    </dgm:pt>
    <dgm:pt modelId="{30A6E982-32C9-4453-8982-8E6C995A7EF8}">
      <dgm:prSet phldrT="[Texto]" custT="1"/>
      <dgm:spPr>
        <a:noFill/>
        <a:ln>
          <a:solidFill>
            <a:srgbClr val="C00000"/>
          </a:solidFill>
        </a:ln>
      </dgm:spPr>
      <dgm:t>
        <a:bodyPr/>
        <a:lstStyle/>
        <a:p>
          <a:r>
            <a:rPr lang="es-ES" sz="2400" dirty="0">
              <a:solidFill>
                <a:schemeClr val="tx1"/>
              </a:solidFill>
            </a:rPr>
            <a:t>a)	Permite el estudio de efectos principales, efectos de interacción, efectos simples; nunca hay pérdida de información </a:t>
          </a:r>
        </a:p>
        <a:p>
          <a:r>
            <a:rPr lang="es-ES" sz="2400" dirty="0">
              <a:solidFill>
                <a:schemeClr val="tx1"/>
              </a:solidFill>
            </a:rPr>
            <a:t>b)	Cuando todos los factores son independientes en sus efectos, el experimento significa ahorro de tiempo y material.</a:t>
          </a:r>
        </a:p>
        <a:p>
          <a:r>
            <a:rPr lang="es-ES" sz="2400" dirty="0">
              <a:solidFill>
                <a:schemeClr val="tx1"/>
              </a:solidFill>
            </a:rPr>
            <a:t>c)	Cada efecto principal se estima con la misma precisión que si todo el experimento se hubiera dedicado a ese factor.</a:t>
          </a:r>
        </a:p>
        <a:p>
          <a:pPr algn="l">
            <a:buFont typeface="Symbol" panose="05050102010706020507" pitchFamily="18" charset="2"/>
            <a:buChar char=""/>
          </a:pPr>
          <a:endParaRPr lang="es-ES" sz="2400" dirty="0">
            <a:solidFill>
              <a:schemeClr val="tx1"/>
            </a:solidFill>
          </a:endParaRPr>
        </a:p>
      </dgm:t>
    </dgm:pt>
    <dgm:pt modelId="{1D041B90-C4B7-4568-8618-F5C89DEEA316}" type="parTrans" cxnId="{57798DF4-DA32-4C4F-9889-C6BD5FDF872B}">
      <dgm:prSet/>
      <dgm:spPr/>
      <dgm:t>
        <a:bodyPr/>
        <a:lstStyle/>
        <a:p>
          <a:endParaRPr lang="es-BO" sz="2400"/>
        </a:p>
      </dgm:t>
    </dgm:pt>
    <dgm:pt modelId="{E6077DF8-34D8-48FF-AD4E-9B70C2638060}" type="sibTrans" cxnId="{57798DF4-DA32-4C4F-9889-C6BD5FDF872B}">
      <dgm:prSet/>
      <dgm:spPr/>
      <dgm:t>
        <a:bodyPr/>
        <a:lstStyle/>
        <a:p>
          <a:endParaRPr lang="es-BO" sz="2400"/>
        </a:p>
      </dgm:t>
    </dgm:pt>
    <dgm:pt modelId="{A3C68E6C-E4CE-4ADC-999E-0234DB92A266}" type="pres">
      <dgm:prSet presAssocID="{C64021A9-8ABB-4F12-AA6B-A26266AA64B6}" presName="Name0" presStyleCnt="0">
        <dgm:presLayoutVars>
          <dgm:dir/>
          <dgm:animLvl val="lvl"/>
          <dgm:resizeHandles val="exact"/>
        </dgm:presLayoutVars>
      </dgm:prSet>
      <dgm:spPr/>
    </dgm:pt>
    <dgm:pt modelId="{D364763B-A14C-4479-A97E-D9634B6A333D}" type="pres">
      <dgm:prSet presAssocID="{30A6E982-32C9-4453-8982-8E6C995A7EF8}" presName="linNode" presStyleCnt="0"/>
      <dgm:spPr/>
    </dgm:pt>
    <dgm:pt modelId="{5061C4A9-2B31-4261-8C51-00197F3F3FF1}" type="pres">
      <dgm:prSet presAssocID="{30A6E982-32C9-4453-8982-8E6C995A7EF8}" presName="parentText" presStyleLbl="node1" presStyleIdx="0" presStyleCnt="1" custScaleX="270806">
        <dgm:presLayoutVars>
          <dgm:chMax val="1"/>
          <dgm:bulletEnabled val="1"/>
        </dgm:presLayoutVars>
      </dgm:prSet>
      <dgm:spPr/>
    </dgm:pt>
  </dgm:ptLst>
  <dgm:cxnLst>
    <dgm:cxn modelId="{C8289734-8B4C-44B7-B1E6-AB53E8D7ADCB}" type="presOf" srcId="{C64021A9-8ABB-4F12-AA6B-A26266AA64B6}" destId="{A3C68E6C-E4CE-4ADC-999E-0234DB92A266}" srcOrd="0" destOrd="0" presId="urn:microsoft.com/office/officeart/2005/8/layout/vList5"/>
    <dgm:cxn modelId="{A10D48E6-4065-4F1D-8B71-5ACD47B2E280}" type="presOf" srcId="{30A6E982-32C9-4453-8982-8E6C995A7EF8}" destId="{5061C4A9-2B31-4261-8C51-00197F3F3FF1}" srcOrd="0" destOrd="0" presId="urn:microsoft.com/office/officeart/2005/8/layout/vList5"/>
    <dgm:cxn modelId="{57798DF4-DA32-4C4F-9889-C6BD5FDF872B}" srcId="{C64021A9-8ABB-4F12-AA6B-A26266AA64B6}" destId="{30A6E982-32C9-4453-8982-8E6C995A7EF8}" srcOrd="0" destOrd="0" parTransId="{1D041B90-C4B7-4568-8618-F5C89DEEA316}" sibTransId="{E6077DF8-34D8-48FF-AD4E-9B70C2638060}"/>
    <dgm:cxn modelId="{D7099F23-82AC-419B-B109-28118ADE57F9}" type="presParOf" srcId="{A3C68E6C-E4CE-4ADC-999E-0234DB92A266}" destId="{D364763B-A14C-4479-A97E-D9634B6A333D}" srcOrd="0" destOrd="0" presId="urn:microsoft.com/office/officeart/2005/8/layout/vList5"/>
    <dgm:cxn modelId="{83C729A2-2179-448C-83E8-66D80F10C360}" type="presParOf" srcId="{D364763B-A14C-4479-A97E-D9634B6A333D}" destId="{5061C4A9-2B31-4261-8C51-00197F3F3FF1}"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64021A9-8ABB-4F12-AA6B-A26266AA64B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BO"/>
        </a:p>
      </dgm:t>
    </dgm:pt>
    <dgm:pt modelId="{30A6E982-32C9-4453-8982-8E6C995A7EF8}">
      <dgm:prSet phldrT="[Texto]" custT="1"/>
      <dgm:spPr>
        <a:noFill/>
        <a:ln>
          <a:solidFill>
            <a:srgbClr val="C00000"/>
          </a:solidFill>
        </a:ln>
      </dgm:spPr>
      <dgm:t>
        <a:bodyPr/>
        <a:lstStyle/>
        <a:p>
          <a:r>
            <a:rPr lang="es-ES" sz="2400" dirty="0">
              <a:solidFill>
                <a:schemeClr val="tx1"/>
              </a:solidFill>
            </a:rPr>
            <a:t>a)	Los datos fueron colectados en la gestión 2022 – 2023 en la Estación Experimental de </a:t>
          </a:r>
          <a:r>
            <a:rPr lang="es-ES" sz="2400" dirty="0" err="1">
              <a:solidFill>
                <a:schemeClr val="tx1"/>
              </a:solidFill>
            </a:rPr>
            <a:t>Kallutaca</a:t>
          </a:r>
          <a:r>
            <a:rPr lang="es-ES" sz="2400" dirty="0">
              <a:solidFill>
                <a:schemeClr val="tx1"/>
              </a:solidFill>
            </a:rPr>
            <a:t> de la Universidad Pública de El Alto, que  se encuentra a una altitud de 3.909 msnm y a 26 km de distancia de la ciudad de La Paz en el municipio de Laja. El objetivo de esta investigación fue evaluar el comportamiento agronómico en tres variedades de Quinua: </a:t>
          </a:r>
          <a:r>
            <a:rPr lang="es-ES" sz="2400" dirty="0" err="1">
              <a:solidFill>
                <a:schemeClr val="tx1"/>
              </a:solidFill>
            </a:rPr>
            <a:t>Jacha</a:t>
          </a:r>
          <a:r>
            <a:rPr lang="es-ES" sz="2400" dirty="0">
              <a:solidFill>
                <a:schemeClr val="tx1"/>
              </a:solidFill>
            </a:rPr>
            <a:t> grano, Blanquita y </a:t>
          </a:r>
          <a:r>
            <a:rPr lang="es-ES" sz="2400" dirty="0" err="1">
              <a:solidFill>
                <a:schemeClr val="tx1"/>
              </a:solidFill>
            </a:rPr>
            <a:t>Chucapaca</a:t>
          </a:r>
          <a:r>
            <a:rPr lang="es-ES" sz="2400" dirty="0">
              <a:solidFill>
                <a:schemeClr val="tx1"/>
              </a:solidFill>
            </a:rPr>
            <a:t> con tres niveles de abono orgánico, a razón de: 0 t/ha, 30 t/ha y 60 t/ha. Las parcelas se establecieron en un arreglo factorial completo en un diseño de bloques completos al azar. </a:t>
          </a:r>
        </a:p>
      </dgm:t>
    </dgm:pt>
    <dgm:pt modelId="{1D041B90-C4B7-4568-8618-F5C89DEEA316}" type="parTrans" cxnId="{57798DF4-DA32-4C4F-9889-C6BD5FDF872B}">
      <dgm:prSet/>
      <dgm:spPr/>
      <dgm:t>
        <a:bodyPr/>
        <a:lstStyle/>
        <a:p>
          <a:endParaRPr lang="es-BO" sz="2400"/>
        </a:p>
      </dgm:t>
    </dgm:pt>
    <dgm:pt modelId="{E6077DF8-34D8-48FF-AD4E-9B70C2638060}" type="sibTrans" cxnId="{57798DF4-DA32-4C4F-9889-C6BD5FDF872B}">
      <dgm:prSet/>
      <dgm:spPr/>
      <dgm:t>
        <a:bodyPr/>
        <a:lstStyle/>
        <a:p>
          <a:endParaRPr lang="es-BO" sz="2400"/>
        </a:p>
      </dgm:t>
    </dgm:pt>
    <dgm:pt modelId="{A3C68E6C-E4CE-4ADC-999E-0234DB92A266}" type="pres">
      <dgm:prSet presAssocID="{C64021A9-8ABB-4F12-AA6B-A26266AA64B6}" presName="Name0" presStyleCnt="0">
        <dgm:presLayoutVars>
          <dgm:dir/>
          <dgm:animLvl val="lvl"/>
          <dgm:resizeHandles val="exact"/>
        </dgm:presLayoutVars>
      </dgm:prSet>
      <dgm:spPr/>
    </dgm:pt>
    <dgm:pt modelId="{D364763B-A14C-4479-A97E-D9634B6A333D}" type="pres">
      <dgm:prSet presAssocID="{30A6E982-32C9-4453-8982-8E6C995A7EF8}" presName="linNode" presStyleCnt="0"/>
      <dgm:spPr/>
    </dgm:pt>
    <dgm:pt modelId="{5061C4A9-2B31-4261-8C51-00197F3F3FF1}" type="pres">
      <dgm:prSet presAssocID="{30A6E982-32C9-4453-8982-8E6C995A7EF8}" presName="parentText" presStyleLbl="node1" presStyleIdx="0" presStyleCnt="1" custScaleX="270806">
        <dgm:presLayoutVars>
          <dgm:chMax val="1"/>
          <dgm:bulletEnabled val="1"/>
        </dgm:presLayoutVars>
      </dgm:prSet>
      <dgm:spPr/>
    </dgm:pt>
  </dgm:ptLst>
  <dgm:cxnLst>
    <dgm:cxn modelId="{A3A7BC31-1D35-47BE-BB58-C338B4D7CED8}" type="presOf" srcId="{30A6E982-32C9-4453-8982-8E6C995A7EF8}" destId="{5061C4A9-2B31-4261-8C51-00197F3F3FF1}" srcOrd="0" destOrd="0" presId="urn:microsoft.com/office/officeart/2005/8/layout/vList5"/>
    <dgm:cxn modelId="{E759397A-992F-49C7-98C0-180123DF55C4}" type="presOf" srcId="{C64021A9-8ABB-4F12-AA6B-A26266AA64B6}" destId="{A3C68E6C-E4CE-4ADC-999E-0234DB92A266}" srcOrd="0" destOrd="0" presId="urn:microsoft.com/office/officeart/2005/8/layout/vList5"/>
    <dgm:cxn modelId="{57798DF4-DA32-4C4F-9889-C6BD5FDF872B}" srcId="{C64021A9-8ABB-4F12-AA6B-A26266AA64B6}" destId="{30A6E982-32C9-4453-8982-8E6C995A7EF8}" srcOrd="0" destOrd="0" parTransId="{1D041B90-C4B7-4568-8618-F5C89DEEA316}" sibTransId="{E6077DF8-34D8-48FF-AD4E-9B70C2638060}"/>
    <dgm:cxn modelId="{F39448F9-1C8C-4CC9-AF6E-B3ACE43198CB}" type="presParOf" srcId="{A3C68E6C-E4CE-4ADC-999E-0234DB92A266}" destId="{D364763B-A14C-4479-A97E-D9634B6A333D}" srcOrd="0" destOrd="0" presId="urn:microsoft.com/office/officeart/2005/8/layout/vList5"/>
    <dgm:cxn modelId="{3991683D-03B6-4CB7-A82C-4973732D1D32}" type="presParOf" srcId="{D364763B-A14C-4479-A97E-D9634B6A333D}" destId="{5061C4A9-2B31-4261-8C51-00197F3F3FF1}"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64021A9-8ABB-4F12-AA6B-A26266AA64B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BO"/>
        </a:p>
      </dgm:t>
    </dgm:pt>
    <dgm:pt modelId="{30A6E982-32C9-4453-8982-8E6C995A7EF8}">
      <dgm:prSet phldrT="[Texto]" custT="1"/>
      <dgm:spPr>
        <a:noFill/>
        <a:ln>
          <a:solidFill>
            <a:srgbClr val="C00000"/>
          </a:solidFill>
        </a:ln>
      </dgm:spPr>
      <dgm:t>
        <a:bodyPr/>
        <a:lstStyle/>
        <a:p>
          <a:r>
            <a:rPr lang="es-ES" sz="2400" dirty="0">
              <a:solidFill>
                <a:schemeClr val="tx1"/>
              </a:solidFill>
            </a:rPr>
            <a:t>	</a:t>
          </a:r>
        </a:p>
      </dgm:t>
    </dgm:pt>
    <dgm:pt modelId="{1D041B90-C4B7-4568-8618-F5C89DEEA316}" type="parTrans" cxnId="{57798DF4-DA32-4C4F-9889-C6BD5FDF872B}">
      <dgm:prSet/>
      <dgm:spPr/>
      <dgm:t>
        <a:bodyPr/>
        <a:lstStyle/>
        <a:p>
          <a:endParaRPr lang="es-BO" sz="2400"/>
        </a:p>
      </dgm:t>
    </dgm:pt>
    <dgm:pt modelId="{E6077DF8-34D8-48FF-AD4E-9B70C2638060}" type="sibTrans" cxnId="{57798DF4-DA32-4C4F-9889-C6BD5FDF872B}">
      <dgm:prSet/>
      <dgm:spPr/>
      <dgm:t>
        <a:bodyPr/>
        <a:lstStyle/>
        <a:p>
          <a:endParaRPr lang="es-BO" sz="2400"/>
        </a:p>
      </dgm:t>
    </dgm:pt>
    <dgm:pt modelId="{A3C68E6C-E4CE-4ADC-999E-0234DB92A266}" type="pres">
      <dgm:prSet presAssocID="{C64021A9-8ABB-4F12-AA6B-A26266AA64B6}" presName="Name0" presStyleCnt="0">
        <dgm:presLayoutVars>
          <dgm:dir/>
          <dgm:animLvl val="lvl"/>
          <dgm:resizeHandles val="exact"/>
        </dgm:presLayoutVars>
      </dgm:prSet>
      <dgm:spPr/>
    </dgm:pt>
    <dgm:pt modelId="{D364763B-A14C-4479-A97E-D9634B6A333D}" type="pres">
      <dgm:prSet presAssocID="{30A6E982-32C9-4453-8982-8E6C995A7EF8}" presName="linNode" presStyleCnt="0"/>
      <dgm:spPr/>
    </dgm:pt>
    <dgm:pt modelId="{5061C4A9-2B31-4261-8C51-00197F3F3FF1}" type="pres">
      <dgm:prSet presAssocID="{30A6E982-32C9-4453-8982-8E6C995A7EF8}" presName="parentText" presStyleLbl="node1" presStyleIdx="0" presStyleCnt="1" custScaleX="270806">
        <dgm:presLayoutVars>
          <dgm:chMax val="1"/>
          <dgm:bulletEnabled val="1"/>
        </dgm:presLayoutVars>
      </dgm:prSet>
      <dgm:spPr/>
    </dgm:pt>
  </dgm:ptLst>
  <dgm:cxnLst>
    <dgm:cxn modelId="{D3FD583E-E719-446D-9EE6-812DCFE3D6B1}" type="presOf" srcId="{30A6E982-32C9-4453-8982-8E6C995A7EF8}" destId="{5061C4A9-2B31-4261-8C51-00197F3F3FF1}" srcOrd="0" destOrd="0" presId="urn:microsoft.com/office/officeart/2005/8/layout/vList5"/>
    <dgm:cxn modelId="{57414B61-3196-407A-A87D-DCCEDF8AEDA2}" type="presOf" srcId="{C64021A9-8ABB-4F12-AA6B-A26266AA64B6}" destId="{A3C68E6C-E4CE-4ADC-999E-0234DB92A266}" srcOrd="0" destOrd="0" presId="urn:microsoft.com/office/officeart/2005/8/layout/vList5"/>
    <dgm:cxn modelId="{57798DF4-DA32-4C4F-9889-C6BD5FDF872B}" srcId="{C64021A9-8ABB-4F12-AA6B-A26266AA64B6}" destId="{30A6E982-32C9-4453-8982-8E6C995A7EF8}" srcOrd="0" destOrd="0" parTransId="{1D041B90-C4B7-4568-8618-F5C89DEEA316}" sibTransId="{E6077DF8-34D8-48FF-AD4E-9B70C2638060}"/>
    <dgm:cxn modelId="{FB3E1794-0C87-4AA0-BBAF-3590EEB54A5C}" type="presParOf" srcId="{A3C68E6C-E4CE-4ADC-999E-0234DB92A266}" destId="{D364763B-A14C-4479-A97E-D9634B6A333D}" srcOrd="0" destOrd="0" presId="urn:microsoft.com/office/officeart/2005/8/layout/vList5"/>
    <dgm:cxn modelId="{11036C2D-100D-41E7-9C97-956436DA989E}" type="presParOf" srcId="{D364763B-A14C-4479-A97E-D9634B6A333D}" destId="{5061C4A9-2B31-4261-8C51-00197F3F3FF1}"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9E6DC8B-D1CB-48D1-BE85-85BAAD639A29}" type="doc">
      <dgm:prSet loTypeId="urn:microsoft.com/office/officeart/2005/8/layout/cycle1" loCatId="cycle" qsTypeId="urn:microsoft.com/office/officeart/2005/8/quickstyle/simple1" qsCatId="simple" csTypeId="urn:microsoft.com/office/officeart/2005/8/colors/colorful1" csCatId="colorful" phldr="1"/>
      <dgm:spPr/>
      <dgm:t>
        <a:bodyPr/>
        <a:lstStyle/>
        <a:p>
          <a:endParaRPr lang="es-BO"/>
        </a:p>
      </dgm:t>
    </dgm:pt>
    <dgm:pt modelId="{6160B91D-EF08-48BB-B317-73697A38C8ED}">
      <dgm:prSet phldrT="[Texto]" custT="1"/>
      <dgm:spPr/>
      <dgm:t>
        <a:bodyPr/>
        <a:lstStyle/>
        <a:p>
          <a:r>
            <a:rPr lang="es-BO" sz="1800" b="1" dirty="0"/>
            <a:t>Siembra</a:t>
          </a:r>
          <a:r>
            <a:rPr lang="es-BO" sz="1800" dirty="0"/>
            <a:t> </a:t>
          </a:r>
        </a:p>
        <a:p>
          <a:r>
            <a:rPr lang="es-BO" sz="1800" dirty="0"/>
            <a:t>6 kg/ha</a:t>
          </a:r>
        </a:p>
        <a:p>
          <a:r>
            <a:rPr lang="es-BO" sz="1800" dirty="0"/>
            <a:t>0,5 m surco</a:t>
          </a:r>
        </a:p>
      </dgm:t>
    </dgm:pt>
    <dgm:pt modelId="{E1A4D616-B26F-4C0D-9D13-6354FE6E8557}" type="parTrans" cxnId="{2EFC5979-EF80-4248-99CF-D25B921B3A73}">
      <dgm:prSet/>
      <dgm:spPr/>
      <dgm:t>
        <a:bodyPr/>
        <a:lstStyle/>
        <a:p>
          <a:endParaRPr lang="es-BO"/>
        </a:p>
      </dgm:t>
    </dgm:pt>
    <dgm:pt modelId="{AE30DAE3-1150-43A0-B789-C91B603F927B}" type="sibTrans" cxnId="{2EFC5979-EF80-4248-99CF-D25B921B3A73}">
      <dgm:prSet/>
      <dgm:spPr/>
      <dgm:t>
        <a:bodyPr/>
        <a:lstStyle/>
        <a:p>
          <a:endParaRPr lang="es-BO"/>
        </a:p>
      </dgm:t>
    </dgm:pt>
    <dgm:pt modelId="{B8B3EFEB-CE81-4473-8C12-EF716C1CB0CE}">
      <dgm:prSet phldrT="[Texto]" custT="1"/>
      <dgm:spPr/>
      <dgm:t>
        <a:bodyPr/>
        <a:lstStyle/>
        <a:p>
          <a:r>
            <a:rPr lang="es-BO" sz="1800" b="1" dirty="0"/>
            <a:t>Practicas Culturales</a:t>
          </a:r>
        </a:p>
        <a:p>
          <a:r>
            <a:rPr lang="es-BO" sz="1800" dirty="0"/>
            <a:t>Deshierbe y control fitosanitario</a:t>
          </a:r>
        </a:p>
      </dgm:t>
    </dgm:pt>
    <dgm:pt modelId="{F7A51E13-1102-4DEC-9DE5-07DEF8913592}" type="parTrans" cxnId="{C974DA19-D2AD-48D3-B866-00227AAAD914}">
      <dgm:prSet/>
      <dgm:spPr/>
      <dgm:t>
        <a:bodyPr/>
        <a:lstStyle/>
        <a:p>
          <a:endParaRPr lang="es-BO"/>
        </a:p>
      </dgm:t>
    </dgm:pt>
    <dgm:pt modelId="{1A381BB0-90F0-4DE3-AE87-73006D5CE34E}" type="sibTrans" cxnId="{C974DA19-D2AD-48D3-B866-00227AAAD914}">
      <dgm:prSet/>
      <dgm:spPr/>
      <dgm:t>
        <a:bodyPr/>
        <a:lstStyle/>
        <a:p>
          <a:endParaRPr lang="es-BO"/>
        </a:p>
      </dgm:t>
    </dgm:pt>
    <dgm:pt modelId="{606F38D8-0A60-41F1-B001-9DDAC1D414AF}">
      <dgm:prSet phldrT="[Texto]" custT="1"/>
      <dgm:spPr/>
      <dgm:t>
        <a:bodyPr/>
        <a:lstStyle/>
        <a:p>
          <a:r>
            <a:rPr lang="es-BO" sz="1800" b="1" dirty="0"/>
            <a:t>Evaluaciones</a:t>
          </a:r>
        </a:p>
        <a:p>
          <a:r>
            <a:rPr lang="es-BO" sz="1800" dirty="0"/>
            <a:t>Mas del 50 % para fases fenológicas y agronómicas en plantas fisiológicamente maduras </a:t>
          </a:r>
        </a:p>
      </dgm:t>
    </dgm:pt>
    <dgm:pt modelId="{42954349-65AE-42A5-A420-51A7A7CF1A0C}" type="parTrans" cxnId="{0D0C306F-C559-4E21-A3D6-BC9FF6E6D264}">
      <dgm:prSet/>
      <dgm:spPr/>
      <dgm:t>
        <a:bodyPr/>
        <a:lstStyle/>
        <a:p>
          <a:endParaRPr lang="es-BO"/>
        </a:p>
      </dgm:t>
    </dgm:pt>
    <dgm:pt modelId="{4EF80236-65AF-4E5E-8E09-14C5C3F3B745}" type="sibTrans" cxnId="{0D0C306F-C559-4E21-A3D6-BC9FF6E6D264}">
      <dgm:prSet/>
      <dgm:spPr/>
      <dgm:t>
        <a:bodyPr/>
        <a:lstStyle/>
        <a:p>
          <a:endParaRPr lang="es-BO"/>
        </a:p>
      </dgm:t>
    </dgm:pt>
    <dgm:pt modelId="{1C0BC863-57EB-4987-86B7-A37FCA60C5BA}">
      <dgm:prSet phldrT="[Texto]" custT="1"/>
      <dgm:spPr/>
      <dgm:t>
        <a:bodyPr/>
        <a:lstStyle/>
        <a:p>
          <a:r>
            <a:rPr lang="es-BO" sz="1800" b="1" dirty="0"/>
            <a:t>Cosecha</a:t>
          </a:r>
        </a:p>
        <a:p>
          <a:r>
            <a:rPr lang="es-BO" sz="1800" dirty="0"/>
            <a:t>gradual, formación de arcos, trillado y venteado</a:t>
          </a:r>
        </a:p>
      </dgm:t>
    </dgm:pt>
    <dgm:pt modelId="{829A30AA-ECC1-4F6C-8986-712C0BAD4B0A}" type="parTrans" cxnId="{653D6329-BB64-4DE6-A080-EBA618917368}">
      <dgm:prSet/>
      <dgm:spPr/>
      <dgm:t>
        <a:bodyPr/>
        <a:lstStyle/>
        <a:p>
          <a:endParaRPr lang="es-BO"/>
        </a:p>
      </dgm:t>
    </dgm:pt>
    <dgm:pt modelId="{3B16F627-0CAE-42F1-8983-B5AC39432E16}" type="sibTrans" cxnId="{653D6329-BB64-4DE6-A080-EBA618917368}">
      <dgm:prSet/>
      <dgm:spPr/>
      <dgm:t>
        <a:bodyPr/>
        <a:lstStyle/>
        <a:p>
          <a:endParaRPr lang="es-BO"/>
        </a:p>
      </dgm:t>
    </dgm:pt>
    <dgm:pt modelId="{2FEBEE2A-A615-4AFB-8BEF-D5A7BB911807}">
      <dgm:prSet phldrT="[Texto]" custT="1"/>
      <dgm:spPr/>
      <dgm:t>
        <a:bodyPr/>
        <a:lstStyle/>
        <a:p>
          <a:r>
            <a:rPr lang="es-BO" sz="1800" b="1" dirty="0"/>
            <a:t>Replanteo</a:t>
          </a:r>
        </a:p>
        <a:p>
          <a:r>
            <a:rPr lang="es-BO" sz="1800" dirty="0"/>
            <a:t>1363 m2</a:t>
          </a:r>
        </a:p>
        <a:p>
          <a:r>
            <a:rPr lang="es-BO" sz="1800" dirty="0"/>
            <a:t>4 bloques</a:t>
          </a:r>
        </a:p>
      </dgm:t>
    </dgm:pt>
    <dgm:pt modelId="{C9D4E121-32C8-4B25-8620-942BE764D2C1}" type="parTrans" cxnId="{AB66A8F8-B087-4B61-A300-48D2274473B2}">
      <dgm:prSet/>
      <dgm:spPr/>
      <dgm:t>
        <a:bodyPr/>
        <a:lstStyle/>
        <a:p>
          <a:endParaRPr lang="es-BO"/>
        </a:p>
      </dgm:t>
    </dgm:pt>
    <dgm:pt modelId="{AC4D244B-31AD-42C7-93F9-A6FF0F56C3D3}" type="sibTrans" cxnId="{AB66A8F8-B087-4B61-A300-48D2274473B2}">
      <dgm:prSet/>
      <dgm:spPr/>
      <dgm:t>
        <a:bodyPr/>
        <a:lstStyle/>
        <a:p>
          <a:endParaRPr lang="es-BO"/>
        </a:p>
      </dgm:t>
    </dgm:pt>
    <dgm:pt modelId="{798D751A-A609-4AB7-A7CE-89530FA8E8E3}" type="pres">
      <dgm:prSet presAssocID="{D9E6DC8B-D1CB-48D1-BE85-85BAAD639A29}" presName="cycle" presStyleCnt="0">
        <dgm:presLayoutVars>
          <dgm:dir/>
          <dgm:resizeHandles val="exact"/>
        </dgm:presLayoutVars>
      </dgm:prSet>
      <dgm:spPr/>
    </dgm:pt>
    <dgm:pt modelId="{D1B3A9AE-7217-4496-8423-8B80B279CCA2}" type="pres">
      <dgm:prSet presAssocID="{6160B91D-EF08-48BB-B317-73697A38C8ED}" presName="dummy" presStyleCnt="0"/>
      <dgm:spPr/>
    </dgm:pt>
    <dgm:pt modelId="{F8CAE845-D3EA-425F-B6F7-CCC629AE5273}" type="pres">
      <dgm:prSet presAssocID="{6160B91D-EF08-48BB-B317-73697A38C8ED}" presName="node" presStyleLbl="revTx" presStyleIdx="0" presStyleCnt="5" custScaleX="128354" custScaleY="79586">
        <dgm:presLayoutVars>
          <dgm:bulletEnabled val="1"/>
        </dgm:presLayoutVars>
      </dgm:prSet>
      <dgm:spPr/>
    </dgm:pt>
    <dgm:pt modelId="{0BB51788-6354-4BDE-A3F5-587FA3E9BBA5}" type="pres">
      <dgm:prSet presAssocID="{AE30DAE3-1150-43A0-B789-C91B603F927B}" presName="sibTrans" presStyleLbl="node1" presStyleIdx="0" presStyleCnt="5"/>
      <dgm:spPr/>
    </dgm:pt>
    <dgm:pt modelId="{2406000C-4CC6-459E-B624-8DC2ECA19F4C}" type="pres">
      <dgm:prSet presAssocID="{B8B3EFEB-CE81-4473-8C12-EF716C1CB0CE}" presName="dummy" presStyleCnt="0"/>
      <dgm:spPr/>
    </dgm:pt>
    <dgm:pt modelId="{9A04E025-EF36-4331-BAAF-C771D17CAC49}" type="pres">
      <dgm:prSet presAssocID="{B8B3EFEB-CE81-4473-8C12-EF716C1CB0CE}" presName="node" presStyleLbl="revTx" presStyleIdx="1" presStyleCnt="5" custScaleX="192567" custRadScaleRad="119167" custRadScaleInc="-7853">
        <dgm:presLayoutVars>
          <dgm:bulletEnabled val="1"/>
        </dgm:presLayoutVars>
      </dgm:prSet>
      <dgm:spPr/>
    </dgm:pt>
    <dgm:pt modelId="{7F965E87-E063-4869-B46B-626EA4D4280F}" type="pres">
      <dgm:prSet presAssocID="{1A381BB0-90F0-4DE3-AE87-73006D5CE34E}" presName="sibTrans" presStyleLbl="node1" presStyleIdx="1" presStyleCnt="5"/>
      <dgm:spPr/>
    </dgm:pt>
    <dgm:pt modelId="{C15AB4A2-5244-4484-B3FE-5CBB00A3EC96}" type="pres">
      <dgm:prSet presAssocID="{606F38D8-0A60-41F1-B001-9DDAC1D414AF}" presName="dummy" presStyleCnt="0"/>
      <dgm:spPr/>
    </dgm:pt>
    <dgm:pt modelId="{932AD592-94A0-49AA-B97B-5D187EF4D8F6}" type="pres">
      <dgm:prSet presAssocID="{606F38D8-0A60-41F1-B001-9DDAC1D414AF}" presName="node" presStyleLbl="revTx" presStyleIdx="2" presStyleCnt="5" custScaleX="124878" custScaleY="130141">
        <dgm:presLayoutVars>
          <dgm:bulletEnabled val="1"/>
        </dgm:presLayoutVars>
      </dgm:prSet>
      <dgm:spPr/>
    </dgm:pt>
    <dgm:pt modelId="{E0F68BE4-46A3-4FFB-8855-34A11D1D68FA}" type="pres">
      <dgm:prSet presAssocID="{4EF80236-65AF-4E5E-8E09-14C5C3F3B745}" presName="sibTrans" presStyleLbl="node1" presStyleIdx="2" presStyleCnt="5"/>
      <dgm:spPr/>
    </dgm:pt>
    <dgm:pt modelId="{49847EE0-2157-4671-A605-4750DA1AE49E}" type="pres">
      <dgm:prSet presAssocID="{1C0BC863-57EB-4987-86B7-A37FCA60C5BA}" presName="dummy" presStyleCnt="0"/>
      <dgm:spPr/>
    </dgm:pt>
    <dgm:pt modelId="{9D2C4855-7F5F-4B77-B9BA-230ED10B00F0}" type="pres">
      <dgm:prSet presAssocID="{1C0BC863-57EB-4987-86B7-A37FCA60C5BA}" presName="node" presStyleLbl="revTx" presStyleIdx="3" presStyleCnt="5" custRadScaleRad="128556" custRadScaleInc="20291">
        <dgm:presLayoutVars>
          <dgm:bulletEnabled val="1"/>
        </dgm:presLayoutVars>
      </dgm:prSet>
      <dgm:spPr/>
    </dgm:pt>
    <dgm:pt modelId="{C7C68198-EEC1-49A4-BFA1-E147C9333F2E}" type="pres">
      <dgm:prSet presAssocID="{3B16F627-0CAE-42F1-8983-B5AC39432E16}" presName="sibTrans" presStyleLbl="node1" presStyleIdx="3" presStyleCnt="5"/>
      <dgm:spPr/>
    </dgm:pt>
    <dgm:pt modelId="{53FC55FA-2FE0-4966-8F8A-6190FA67CF6C}" type="pres">
      <dgm:prSet presAssocID="{2FEBEE2A-A615-4AFB-8BEF-D5A7BB911807}" presName="dummy" presStyleCnt="0"/>
      <dgm:spPr/>
    </dgm:pt>
    <dgm:pt modelId="{768B5A77-3936-493E-AA14-44AE46758B38}" type="pres">
      <dgm:prSet presAssocID="{2FEBEE2A-A615-4AFB-8BEF-D5A7BB911807}" presName="node" presStyleLbl="revTx" presStyleIdx="4" presStyleCnt="5" custRadScaleRad="107210" custRadScaleInc="-14618">
        <dgm:presLayoutVars>
          <dgm:bulletEnabled val="1"/>
        </dgm:presLayoutVars>
      </dgm:prSet>
      <dgm:spPr/>
    </dgm:pt>
    <dgm:pt modelId="{6AEC0633-055E-4400-A48C-E5B172421B16}" type="pres">
      <dgm:prSet presAssocID="{AC4D244B-31AD-42C7-93F9-A6FF0F56C3D3}" presName="sibTrans" presStyleLbl="node1" presStyleIdx="4" presStyleCnt="5"/>
      <dgm:spPr/>
    </dgm:pt>
  </dgm:ptLst>
  <dgm:cxnLst>
    <dgm:cxn modelId="{FF2F5D03-BD4F-47F5-9F6A-29B82C4D6D4A}" type="presOf" srcId="{1A381BB0-90F0-4DE3-AE87-73006D5CE34E}" destId="{7F965E87-E063-4869-B46B-626EA4D4280F}" srcOrd="0" destOrd="0" presId="urn:microsoft.com/office/officeart/2005/8/layout/cycle1"/>
    <dgm:cxn modelId="{C974DA19-D2AD-48D3-B866-00227AAAD914}" srcId="{D9E6DC8B-D1CB-48D1-BE85-85BAAD639A29}" destId="{B8B3EFEB-CE81-4473-8C12-EF716C1CB0CE}" srcOrd="1" destOrd="0" parTransId="{F7A51E13-1102-4DEC-9DE5-07DEF8913592}" sibTransId="{1A381BB0-90F0-4DE3-AE87-73006D5CE34E}"/>
    <dgm:cxn modelId="{653D6329-BB64-4DE6-A080-EBA618917368}" srcId="{D9E6DC8B-D1CB-48D1-BE85-85BAAD639A29}" destId="{1C0BC863-57EB-4987-86B7-A37FCA60C5BA}" srcOrd="3" destOrd="0" parTransId="{829A30AA-ECC1-4F6C-8986-712C0BAD4B0A}" sibTransId="{3B16F627-0CAE-42F1-8983-B5AC39432E16}"/>
    <dgm:cxn modelId="{AF628A34-7F2E-4ABB-9337-B2768F176C84}" type="presOf" srcId="{606F38D8-0A60-41F1-B001-9DDAC1D414AF}" destId="{932AD592-94A0-49AA-B97B-5D187EF4D8F6}" srcOrd="0" destOrd="0" presId="urn:microsoft.com/office/officeart/2005/8/layout/cycle1"/>
    <dgm:cxn modelId="{2E0FB266-2F4D-401C-A993-3D301D04B2C7}" type="presOf" srcId="{AE30DAE3-1150-43A0-B789-C91B603F927B}" destId="{0BB51788-6354-4BDE-A3F5-587FA3E9BBA5}" srcOrd="0" destOrd="0" presId="urn:microsoft.com/office/officeart/2005/8/layout/cycle1"/>
    <dgm:cxn modelId="{0D0C306F-C559-4E21-A3D6-BC9FF6E6D264}" srcId="{D9E6DC8B-D1CB-48D1-BE85-85BAAD639A29}" destId="{606F38D8-0A60-41F1-B001-9DDAC1D414AF}" srcOrd="2" destOrd="0" parTransId="{42954349-65AE-42A5-A420-51A7A7CF1A0C}" sibTransId="{4EF80236-65AF-4E5E-8E09-14C5C3F3B745}"/>
    <dgm:cxn modelId="{539AE752-E444-4A3B-9E39-D1E6F1F70590}" type="presOf" srcId="{4EF80236-65AF-4E5E-8E09-14C5C3F3B745}" destId="{E0F68BE4-46A3-4FFB-8855-34A11D1D68FA}" srcOrd="0" destOrd="0" presId="urn:microsoft.com/office/officeart/2005/8/layout/cycle1"/>
    <dgm:cxn modelId="{4082A053-66A7-45DE-8F9D-A0184822409E}" type="presOf" srcId="{D9E6DC8B-D1CB-48D1-BE85-85BAAD639A29}" destId="{798D751A-A609-4AB7-A7CE-89530FA8E8E3}" srcOrd="0" destOrd="0" presId="urn:microsoft.com/office/officeart/2005/8/layout/cycle1"/>
    <dgm:cxn modelId="{95430B75-4106-4D97-A92C-184E343C9BA7}" type="presOf" srcId="{B8B3EFEB-CE81-4473-8C12-EF716C1CB0CE}" destId="{9A04E025-EF36-4331-BAAF-C771D17CAC49}" srcOrd="0" destOrd="0" presId="urn:microsoft.com/office/officeart/2005/8/layout/cycle1"/>
    <dgm:cxn modelId="{B2C63355-F110-4A25-A399-44BF7A4C9737}" type="presOf" srcId="{2FEBEE2A-A615-4AFB-8BEF-D5A7BB911807}" destId="{768B5A77-3936-493E-AA14-44AE46758B38}" srcOrd="0" destOrd="0" presId="urn:microsoft.com/office/officeart/2005/8/layout/cycle1"/>
    <dgm:cxn modelId="{2EFC5979-EF80-4248-99CF-D25B921B3A73}" srcId="{D9E6DC8B-D1CB-48D1-BE85-85BAAD639A29}" destId="{6160B91D-EF08-48BB-B317-73697A38C8ED}" srcOrd="0" destOrd="0" parTransId="{E1A4D616-B26F-4C0D-9D13-6354FE6E8557}" sibTransId="{AE30DAE3-1150-43A0-B789-C91B603F927B}"/>
    <dgm:cxn modelId="{3C338285-B56B-4344-A600-5FB4079241FB}" type="presOf" srcId="{6160B91D-EF08-48BB-B317-73697A38C8ED}" destId="{F8CAE845-D3EA-425F-B6F7-CCC629AE5273}" srcOrd="0" destOrd="0" presId="urn:microsoft.com/office/officeart/2005/8/layout/cycle1"/>
    <dgm:cxn modelId="{2BE6088E-7044-4721-8210-632B4ED9C486}" type="presOf" srcId="{1C0BC863-57EB-4987-86B7-A37FCA60C5BA}" destId="{9D2C4855-7F5F-4B77-B9BA-230ED10B00F0}" srcOrd="0" destOrd="0" presId="urn:microsoft.com/office/officeart/2005/8/layout/cycle1"/>
    <dgm:cxn modelId="{EDAAE297-5595-4CC2-A85C-6FECFEFD6772}" type="presOf" srcId="{AC4D244B-31AD-42C7-93F9-A6FF0F56C3D3}" destId="{6AEC0633-055E-4400-A48C-E5B172421B16}" srcOrd="0" destOrd="0" presId="urn:microsoft.com/office/officeart/2005/8/layout/cycle1"/>
    <dgm:cxn modelId="{FC0A0BEE-AFC6-4B08-BCBA-16F18A81AF11}" type="presOf" srcId="{3B16F627-0CAE-42F1-8983-B5AC39432E16}" destId="{C7C68198-EEC1-49A4-BFA1-E147C9333F2E}" srcOrd="0" destOrd="0" presId="urn:microsoft.com/office/officeart/2005/8/layout/cycle1"/>
    <dgm:cxn modelId="{AB66A8F8-B087-4B61-A300-48D2274473B2}" srcId="{D9E6DC8B-D1CB-48D1-BE85-85BAAD639A29}" destId="{2FEBEE2A-A615-4AFB-8BEF-D5A7BB911807}" srcOrd="4" destOrd="0" parTransId="{C9D4E121-32C8-4B25-8620-942BE764D2C1}" sibTransId="{AC4D244B-31AD-42C7-93F9-A6FF0F56C3D3}"/>
    <dgm:cxn modelId="{7A9C9F17-B0A6-4035-A7E1-C81CED15EB72}" type="presParOf" srcId="{798D751A-A609-4AB7-A7CE-89530FA8E8E3}" destId="{D1B3A9AE-7217-4496-8423-8B80B279CCA2}" srcOrd="0" destOrd="0" presId="urn:microsoft.com/office/officeart/2005/8/layout/cycle1"/>
    <dgm:cxn modelId="{49DCCF3D-1E73-406E-BDDB-53620B9A0F37}" type="presParOf" srcId="{798D751A-A609-4AB7-A7CE-89530FA8E8E3}" destId="{F8CAE845-D3EA-425F-B6F7-CCC629AE5273}" srcOrd="1" destOrd="0" presId="urn:microsoft.com/office/officeart/2005/8/layout/cycle1"/>
    <dgm:cxn modelId="{C0DAC61A-F42E-4B21-ABF7-39367EE522BB}" type="presParOf" srcId="{798D751A-A609-4AB7-A7CE-89530FA8E8E3}" destId="{0BB51788-6354-4BDE-A3F5-587FA3E9BBA5}" srcOrd="2" destOrd="0" presId="urn:microsoft.com/office/officeart/2005/8/layout/cycle1"/>
    <dgm:cxn modelId="{3D393061-179C-482C-B89B-A1481A9F9C57}" type="presParOf" srcId="{798D751A-A609-4AB7-A7CE-89530FA8E8E3}" destId="{2406000C-4CC6-459E-B624-8DC2ECA19F4C}" srcOrd="3" destOrd="0" presId="urn:microsoft.com/office/officeart/2005/8/layout/cycle1"/>
    <dgm:cxn modelId="{98B032D8-C628-4042-92CD-8A3D598C6630}" type="presParOf" srcId="{798D751A-A609-4AB7-A7CE-89530FA8E8E3}" destId="{9A04E025-EF36-4331-BAAF-C771D17CAC49}" srcOrd="4" destOrd="0" presId="urn:microsoft.com/office/officeart/2005/8/layout/cycle1"/>
    <dgm:cxn modelId="{E3584A23-B9F9-4E39-ACC8-21FA118CB735}" type="presParOf" srcId="{798D751A-A609-4AB7-A7CE-89530FA8E8E3}" destId="{7F965E87-E063-4869-B46B-626EA4D4280F}" srcOrd="5" destOrd="0" presId="urn:microsoft.com/office/officeart/2005/8/layout/cycle1"/>
    <dgm:cxn modelId="{4BC5EF38-8267-4547-98B7-97BCDB66496A}" type="presParOf" srcId="{798D751A-A609-4AB7-A7CE-89530FA8E8E3}" destId="{C15AB4A2-5244-4484-B3FE-5CBB00A3EC96}" srcOrd="6" destOrd="0" presId="urn:microsoft.com/office/officeart/2005/8/layout/cycle1"/>
    <dgm:cxn modelId="{5494040C-EF90-46AD-B506-BE7912F6C20F}" type="presParOf" srcId="{798D751A-A609-4AB7-A7CE-89530FA8E8E3}" destId="{932AD592-94A0-49AA-B97B-5D187EF4D8F6}" srcOrd="7" destOrd="0" presId="urn:microsoft.com/office/officeart/2005/8/layout/cycle1"/>
    <dgm:cxn modelId="{42A40B86-32E0-469A-A136-DE517917EEDC}" type="presParOf" srcId="{798D751A-A609-4AB7-A7CE-89530FA8E8E3}" destId="{E0F68BE4-46A3-4FFB-8855-34A11D1D68FA}" srcOrd="8" destOrd="0" presId="urn:microsoft.com/office/officeart/2005/8/layout/cycle1"/>
    <dgm:cxn modelId="{0DBBAFAD-CDB4-4C1C-ACC2-5962852189CB}" type="presParOf" srcId="{798D751A-A609-4AB7-A7CE-89530FA8E8E3}" destId="{49847EE0-2157-4671-A605-4750DA1AE49E}" srcOrd="9" destOrd="0" presId="urn:microsoft.com/office/officeart/2005/8/layout/cycle1"/>
    <dgm:cxn modelId="{5AB24F97-0C9D-4A4D-A96F-8CFA1B071EB8}" type="presParOf" srcId="{798D751A-A609-4AB7-A7CE-89530FA8E8E3}" destId="{9D2C4855-7F5F-4B77-B9BA-230ED10B00F0}" srcOrd="10" destOrd="0" presId="urn:microsoft.com/office/officeart/2005/8/layout/cycle1"/>
    <dgm:cxn modelId="{5EF765D4-C53B-47EE-A813-C18CCB406DB5}" type="presParOf" srcId="{798D751A-A609-4AB7-A7CE-89530FA8E8E3}" destId="{C7C68198-EEC1-49A4-BFA1-E147C9333F2E}" srcOrd="11" destOrd="0" presId="urn:microsoft.com/office/officeart/2005/8/layout/cycle1"/>
    <dgm:cxn modelId="{AF2DBC7C-F576-46EF-BDDA-179614A3AA25}" type="presParOf" srcId="{798D751A-A609-4AB7-A7CE-89530FA8E8E3}" destId="{53FC55FA-2FE0-4966-8F8A-6190FA67CF6C}" srcOrd="12" destOrd="0" presId="urn:microsoft.com/office/officeart/2005/8/layout/cycle1"/>
    <dgm:cxn modelId="{1BD1183A-DAB5-4955-B7FA-1C255C2BCAC0}" type="presParOf" srcId="{798D751A-A609-4AB7-A7CE-89530FA8E8E3}" destId="{768B5A77-3936-493E-AA14-44AE46758B38}" srcOrd="13" destOrd="0" presId="urn:microsoft.com/office/officeart/2005/8/layout/cycle1"/>
    <dgm:cxn modelId="{0EDE7651-2CC8-45A0-A301-8C43EED6443E}" type="presParOf" srcId="{798D751A-A609-4AB7-A7CE-89530FA8E8E3}" destId="{6AEC0633-055E-4400-A48C-E5B172421B16}" srcOrd="14"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64021A9-8ABB-4F12-AA6B-A26266AA64B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BO"/>
        </a:p>
      </dgm:t>
    </dgm:pt>
    <dgm:pt modelId="{30A6E982-32C9-4453-8982-8E6C995A7EF8}">
      <dgm:prSet phldrT="[Texto]" custT="1"/>
      <dgm:spPr>
        <a:noFill/>
        <a:ln>
          <a:solidFill>
            <a:srgbClr val="C00000"/>
          </a:solidFill>
        </a:ln>
      </dgm:spPr>
      <dgm:t>
        <a:bodyPr/>
        <a:lstStyle/>
        <a:p>
          <a:r>
            <a:rPr lang="es-ES" sz="2400" dirty="0">
              <a:solidFill>
                <a:schemeClr val="tx1"/>
              </a:solidFill>
            </a:rPr>
            <a:t>	</a:t>
          </a:r>
        </a:p>
      </dgm:t>
    </dgm:pt>
    <dgm:pt modelId="{1D041B90-C4B7-4568-8618-F5C89DEEA316}" type="parTrans" cxnId="{57798DF4-DA32-4C4F-9889-C6BD5FDF872B}">
      <dgm:prSet/>
      <dgm:spPr/>
      <dgm:t>
        <a:bodyPr/>
        <a:lstStyle/>
        <a:p>
          <a:endParaRPr lang="es-BO" sz="2400"/>
        </a:p>
      </dgm:t>
    </dgm:pt>
    <dgm:pt modelId="{E6077DF8-34D8-48FF-AD4E-9B70C2638060}" type="sibTrans" cxnId="{57798DF4-DA32-4C4F-9889-C6BD5FDF872B}">
      <dgm:prSet/>
      <dgm:spPr/>
      <dgm:t>
        <a:bodyPr/>
        <a:lstStyle/>
        <a:p>
          <a:endParaRPr lang="es-BO" sz="2400"/>
        </a:p>
      </dgm:t>
    </dgm:pt>
    <dgm:pt modelId="{A3C68E6C-E4CE-4ADC-999E-0234DB92A266}" type="pres">
      <dgm:prSet presAssocID="{C64021A9-8ABB-4F12-AA6B-A26266AA64B6}" presName="Name0" presStyleCnt="0">
        <dgm:presLayoutVars>
          <dgm:dir/>
          <dgm:animLvl val="lvl"/>
          <dgm:resizeHandles val="exact"/>
        </dgm:presLayoutVars>
      </dgm:prSet>
      <dgm:spPr/>
    </dgm:pt>
    <dgm:pt modelId="{D364763B-A14C-4479-A97E-D9634B6A333D}" type="pres">
      <dgm:prSet presAssocID="{30A6E982-32C9-4453-8982-8E6C995A7EF8}" presName="linNode" presStyleCnt="0"/>
      <dgm:spPr/>
    </dgm:pt>
    <dgm:pt modelId="{5061C4A9-2B31-4261-8C51-00197F3F3FF1}" type="pres">
      <dgm:prSet presAssocID="{30A6E982-32C9-4453-8982-8E6C995A7EF8}" presName="parentText" presStyleLbl="node1" presStyleIdx="0" presStyleCnt="1" custScaleX="270806">
        <dgm:presLayoutVars>
          <dgm:chMax val="1"/>
          <dgm:bulletEnabled val="1"/>
        </dgm:presLayoutVars>
      </dgm:prSet>
      <dgm:spPr/>
    </dgm:pt>
  </dgm:ptLst>
  <dgm:cxnLst>
    <dgm:cxn modelId="{6620A14A-0FE0-491A-84CA-1B91713F7F32}" type="presOf" srcId="{30A6E982-32C9-4453-8982-8E6C995A7EF8}" destId="{5061C4A9-2B31-4261-8C51-00197F3F3FF1}" srcOrd="0" destOrd="0" presId="urn:microsoft.com/office/officeart/2005/8/layout/vList5"/>
    <dgm:cxn modelId="{3B838BB0-9E4C-4CFF-97D4-69F030EB37BB}" type="presOf" srcId="{C64021A9-8ABB-4F12-AA6B-A26266AA64B6}" destId="{A3C68E6C-E4CE-4ADC-999E-0234DB92A266}" srcOrd="0" destOrd="0" presId="urn:microsoft.com/office/officeart/2005/8/layout/vList5"/>
    <dgm:cxn modelId="{57798DF4-DA32-4C4F-9889-C6BD5FDF872B}" srcId="{C64021A9-8ABB-4F12-AA6B-A26266AA64B6}" destId="{30A6E982-32C9-4453-8982-8E6C995A7EF8}" srcOrd="0" destOrd="0" parTransId="{1D041B90-C4B7-4568-8618-F5C89DEEA316}" sibTransId="{E6077DF8-34D8-48FF-AD4E-9B70C2638060}"/>
    <dgm:cxn modelId="{0EC211DE-FBE7-459D-A8EE-8EDE767981E8}" type="presParOf" srcId="{A3C68E6C-E4CE-4ADC-999E-0234DB92A266}" destId="{D364763B-A14C-4479-A97E-D9634B6A333D}" srcOrd="0" destOrd="0" presId="urn:microsoft.com/office/officeart/2005/8/layout/vList5"/>
    <dgm:cxn modelId="{C6EB4999-FC59-4FCA-A5A4-1487F02D9CDD}" type="presParOf" srcId="{D364763B-A14C-4479-A97E-D9634B6A333D}" destId="{5061C4A9-2B31-4261-8C51-00197F3F3FF1}"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64021A9-8ABB-4F12-AA6B-A26266AA64B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BO"/>
        </a:p>
      </dgm:t>
    </dgm:pt>
    <dgm:pt modelId="{30A6E982-32C9-4453-8982-8E6C995A7EF8}">
      <dgm:prSet phldrT="[Texto]" custT="1"/>
      <dgm:spPr>
        <a:noFill/>
        <a:ln>
          <a:solidFill>
            <a:srgbClr val="C00000"/>
          </a:solidFill>
        </a:ln>
      </dgm:spPr>
      <dgm:t>
        <a:bodyPr/>
        <a:lstStyle/>
        <a:p>
          <a:r>
            <a:rPr lang="es-ES" sz="2400" dirty="0">
              <a:solidFill>
                <a:schemeClr val="tx1"/>
              </a:solidFill>
            </a:rPr>
            <a:t>	</a:t>
          </a:r>
        </a:p>
      </dgm:t>
    </dgm:pt>
    <dgm:pt modelId="{1D041B90-C4B7-4568-8618-F5C89DEEA316}" type="parTrans" cxnId="{57798DF4-DA32-4C4F-9889-C6BD5FDF872B}">
      <dgm:prSet/>
      <dgm:spPr/>
      <dgm:t>
        <a:bodyPr/>
        <a:lstStyle/>
        <a:p>
          <a:endParaRPr lang="es-BO" sz="2400"/>
        </a:p>
      </dgm:t>
    </dgm:pt>
    <dgm:pt modelId="{E6077DF8-34D8-48FF-AD4E-9B70C2638060}" type="sibTrans" cxnId="{57798DF4-DA32-4C4F-9889-C6BD5FDF872B}">
      <dgm:prSet/>
      <dgm:spPr/>
      <dgm:t>
        <a:bodyPr/>
        <a:lstStyle/>
        <a:p>
          <a:endParaRPr lang="es-BO" sz="2400"/>
        </a:p>
      </dgm:t>
    </dgm:pt>
    <dgm:pt modelId="{A3C68E6C-E4CE-4ADC-999E-0234DB92A266}" type="pres">
      <dgm:prSet presAssocID="{C64021A9-8ABB-4F12-AA6B-A26266AA64B6}" presName="Name0" presStyleCnt="0">
        <dgm:presLayoutVars>
          <dgm:dir/>
          <dgm:animLvl val="lvl"/>
          <dgm:resizeHandles val="exact"/>
        </dgm:presLayoutVars>
      </dgm:prSet>
      <dgm:spPr/>
    </dgm:pt>
    <dgm:pt modelId="{D364763B-A14C-4479-A97E-D9634B6A333D}" type="pres">
      <dgm:prSet presAssocID="{30A6E982-32C9-4453-8982-8E6C995A7EF8}" presName="linNode" presStyleCnt="0"/>
      <dgm:spPr/>
    </dgm:pt>
    <dgm:pt modelId="{5061C4A9-2B31-4261-8C51-00197F3F3FF1}" type="pres">
      <dgm:prSet presAssocID="{30A6E982-32C9-4453-8982-8E6C995A7EF8}" presName="parentText" presStyleLbl="node1" presStyleIdx="0" presStyleCnt="1" custScaleX="270806">
        <dgm:presLayoutVars>
          <dgm:chMax val="1"/>
          <dgm:bulletEnabled val="1"/>
        </dgm:presLayoutVars>
      </dgm:prSet>
      <dgm:spPr/>
    </dgm:pt>
  </dgm:ptLst>
  <dgm:cxnLst>
    <dgm:cxn modelId="{4893BA45-C98A-4F00-9C8E-FB1D4074AD06}" type="presOf" srcId="{30A6E982-32C9-4453-8982-8E6C995A7EF8}" destId="{5061C4A9-2B31-4261-8C51-00197F3F3FF1}" srcOrd="0" destOrd="0" presId="urn:microsoft.com/office/officeart/2005/8/layout/vList5"/>
    <dgm:cxn modelId="{92A4B392-234D-425A-A0DD-01635421E932}" type="presOf" srcId="{C64021A9-8ABB-4F12-AA6B-A26266AA64B6}" destId="{A3C68E6C-E4CE-4ADC-999E-0234DB92A266}" srcOrd="0" destOrd="0" presId="urn:microsoft.com/office/officeart/2005/8/layout/vList5"/>
    <dgm:cxn modelId="{57798DF4-DA32-4C4F-9889-C6BD5FDF872B}" srcId="{C64021A9-8ABB-4F12-AA6B-A26266AA64B6}" destId="{30A6E982-32C9-4453-8982-8E6C995A7EF8}" srcOrd="0" destOrd="0" parTransId="{1D041B90-C4B7-4568-8618-F5C89DEEA316}" sibTransId="{E6077DF8-34D8-48FF-AD4E-9B70C2638060}"/>
    <dgm:cxn modelId="{8B366309-1187-45E0-91C0-6988D75CCA66}" type="presParOf" srcId="{A3C68E6C-E4CE-4ADC-999E-0234DB92A266}" destId="{D364763B-A14C-4479-A97E-D9634B6A333D}" srcOrd="0" destOrd="0" presId="urn:microsoft.com/office/officeart/2005/8/layout/vList5"/>
    <dgm:cxn modelId="{30EDC218-364D-4E71-9A2F-BE567CA53798}" type="presParOf" srcId="{D364763B-A14C-4479-A97E-D9634B6A333D}" destId="{5061C4A9-2B31-4261-8C51-00197F3F3FF1}"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64021A9-8ABB-4F12-AA6B-A26266AA64B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BO"/>
        </a:p>
      </dgm:t>
    </dgm:pt>
    <dgm:pt modelId="{30A6E982-32C9-4453-8982-8E6C995A7EF8}">
      <dgm:prSet phldrT="[Texto]" custT="1"/>
      <dgm:spPr>
        <a:noFill/>
        <a:ln>
          <a:solidFill>
            <a:srgbClr val="C00000"/>
          </a:solidFill>
        </a:ln>
      </dgm:spPr>
      <dgm:t>
        <a:bodyPr/>
        <a:lstStyle/>
        <a:p>
          <a:r>
            <a:rPr lang="es-ES" sz="2400" dirty="0">
              <a:solidFill>
                <a:schemeClr val="tx1"/>
              </a:solidFill>
            </a:rPr>
            <a:t>	</a:t>
          </a:r>
        </a:p>
      </dgm:t>
    </dgm:pt>
    <dgm:pt modelId="{1D041B90-C4B7-4568-8618-F5C89DEEA316}" type="parTrans" cxnId="{57798DF4-DA32-4C4F-9889-C6BD5FDF872B}">
      <dgm:prSet/>
      <dgm:spPr/>
      <dgm:t>
        <a:bodyPr/>
        <a:lstStyle/>
        <a:p>
          <a:endParaRPr lang="es-BO" sz="2400"/>
        </a:p>
      </dgm:t>
    </dgm:pt>
    <dgm:pt modelId="{E6077DF8-34D8-48FF-AD4E-9B70C2638060}" type="sibTrans" cxnId="{57798DF4-DA32-4C4F-9889-C6BD5FDF872B}">
      <dgm:prSet/>
      <dgm:spPr/>
      <dgm:t>
        <a:bodyPr/>
        <a:lstStyle/>
        <a:p>
          <a:endParaRPr lang="es-BO" sz="2400"/>
        </a:p>
      </dgm:t>
    </dgm:pt>
    <dgm:pt modelId="{A3C68E6C-E4CE-4ADC-999E-0234DB92A266}" type="pres">
      <dgm:prSet presAssocID="{C64021A9-8ABB-4F12-AA6B-A26266AA64B6}" presName="Name0" presStyleCnt="0">
        <dgm:presLayoutVars>
          <dgm:dir/>
          <dgm:animLvl val="lvl"/>
          <dgm:resizeHandles val="exact"/>
        </dgm:presLayoutVars>
      </dgm:prSet>
      <dgm:spPr/>
    </dgm:pt>
    <dgm:pt modelId="{D364763B-A14C-4479-A97E-D9634B6A333D}" type="pres">
      <dgm:prSet presAssocID="{30A6E982-32C9-4453-8982-8E6C995A7EF8}" presName="linNode" presStyleCnt="0"/>
      <dgm:spPr/>
    </dgm:pt>
    <dgm:pt modelId="{5061C4A9-2B31-4261-8C51-00197F3F3FF1}" type="pres">
      <dgm:prSet presAssocID="{30A6E982-32C9-4453-8982-8E6C995A7EF8}" presName="parentText" presStyleLbl="node1" presStyleIdx="0" presStyleCnt="1" custScaleX="270806">
        <dgm:presLayoutVars>
          <dgm:chMax val="1"/>
          <dgm:bulletEnabled val="1"/>
        </dgm:presLayoutVars>
      </dgm:prSet>
      <dgm:spPr/>
    </dgm:pt>
  </dgm:ptLst>
  <dgm:cxnLst>
    <dgm:cxn modelId="{72AE714D-1B70-4117-BABE-2C5A6784F8EA}" type="presOf" srcId="{C64021A9-8ABB-4F12-AA6B-A26266AA64B6}" destId="{A3C68E6C-E4CE-4ADC-999E-0234DB92A266}" srcOrd="0" destOrd="0" presId="urn:microsoft.com/office/officeart/2005/8/layout/vList5"/>
    <dgm:cxn modelId="{37E9C46F-95B8-4D6E-AD3D-562BC81054EE}" type="presOf" srcId="{30A6E982-32C9-4453-8982-8E6C995A7EF8}" destId="{5061C4A9-2B31-4261-8C51-00197F3F3FF1}" srcOrd="0" destOrd="0" presId="urn:microsoft.com/office/officeart/2005/8/layout/vList5"/>
    <dgm:cxn modelId="{57798DF4-DA32-4C4F-9889-C6BD5FDF872B}" srcId="{C64021A9-8ABB-4F12-AA6B-A26266AA64B6}" destId="{30A6E982-32C9-4453-8982-8E6C995A7EF8}" srcOrd="0" destOrd="0" parTransId="{1D041B90-C4B7-4568-8618-F5C89DEEA316}" sibTransId="{E6077DF8-34D8-48FF-AD4E-9B70C2638060}"/>
    <dgm:cxn modelId="{D9944E56-6C7E-4C8E-846C-9148C5D1073C}" type="presParOf" srcId="{A3C68E6C-E4CE-4ADC-999E-0234DB92A266}" destId="{D364763B-A14C-4479-A97E-D9634B6A333D}" srcOrd="0" destOrd="0" presId="urn:microsoft.com/office/officeart/2005/8/layout/vList5"/>
    <dgm:cxn modelId="{E6445FBC-D0BB-4681-9FA4-C455DAAD2235}" type="presParOf" srcId="{D364763B-A14C-4479-A97E-D9634B6A333D}" destId="{5061C4A9-2B31-4261-8C51-00197F3F3FF1}"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892F37-2F15-4876-858F-4D81FF17D44D}" type="doc">
      <dgm:prSet loTypeId="urn:microsoft.com/office/officeart/2008/layout/NameandTitleOrganizationalChart" loCatId="hierarchy" qsTypeId="urn:microsoft.com/office/officeart/2005/8/quickstyle/simple1" qsCatId="simple" csTypeId="urn:microsoft.com/office/officeart/2005/8/colors/colorful1" csCatId="colorful" phldr="1"/>
      <dgm:spPr/>
      <dgm:t>
        <a:bodyPr/>
        <a:lstStyle/>
        <a:p>
          <a:endParaRPr lang="es-BO"/>
        </a:p>
      </dgm:t>
    </dgm:pt>
    <dgm:pt modelId="{3363D233-3913-4EF5-8A19-01C25D113538}">
      <dgm:prSet phldrT="[Texto]" custT="1"/>
      <dgm:spPr/>
      <dgm:t>
        <a:bodyPr/>
        <a:lstStyle/>
        <a:p>
          <a:r>
            <a:rPr lang="es-BO" sz="3600" b="1" dirty="0"/>
            <a:t>QUINUA</a:t>
          </a:r>
          <a:r>
            <a:rPr lang="es-BO" sz="2200" dirty="0"/>
            <a:t> </a:t>
          </a:r>
        </a:p>
      </dgm:t>
    </dgm:pt>
    <dgm:pt modelId="{61A5EC0D-2661-4664-8BF8-4898BAE7A0B8}" type="parTrans" cxnId="{AAE61982-20C1-4489-AC58-ED7FDA2E3CA9}">
      <dgm:prSet/>
      <dgm:spPr/>
      <dgm:t>
        <a:bodyPr/>
        <a:lstStyle/>
        <a:p>
          <a:endParaRPr lang="es-BO"/>
        </a:p>
      </dgm:t>
    </dgm:pt>
    <dgm:pt modelId="{0AE181DB-B7BC-4C03-B881-CB177A385083}" type="sibTrans" cxnId="{AAE61982-20C1-4489-AC58-ED7FDA2E3CA9}">
      <dgm:prSet/>
      <dgm:spPr/>
      <dgm:t>
        <a:bodyPr/>
        <a:lstStyle/>
        <a:p>
          <a:endParaRPr lang="es-BO"/>
        </a:p>
      </dgm:t>
    </dgm:pt>
    <dgm:pt modelId="{58A51185-C043-4F4A-B0D1-F68D7A4A7437}" type="asst">
      <dgm:prSet phldrT="[Texto]"/>
      <dgm:spPr/>
      <dgm:t>
        <a:bodyPr/>
        <a:lstStyle/>
        <a:p>
          <a:r>
            <a:rPr lang="es-BO" b="1" dirty="0">
              <a:latin typeface="Arial Rounded MT Bold" panose="020F0704030504030204" pitchFamily="34" charset="0"/>
            </a:rPr>
            <a:t>CAMPANA</a:t>
          </a:r>
          <a:r>
            <a:rPr lang="es-BO" dirty="0">
              <a:latin typeface="Arial Rounded MT Bold" panose="020F0704030504030204" pitchFamily="34" charset="0"/>
            </a:rPr>
            <a:t> </a:t>
          </a:r>
          <a:r>
            <a:rPr lang="es-BO" b="1" dirty="0">
              <a:latin typeface="Arial Rounded MT Bold" panose="020F0704030504030204" pitchFamily="34" charset="0"/>
            </a:rPr>
            <a:t>AGRICOLA 2018 -2019</a:t>
          </a:r>
        </a:p>
      </dgm:t>
    </dgm:pt>
    <dgm:pt modelId="{02073474-373E-472D-911A-17882A6344E4}" type="parTrans" cxnId="{0DEDD20D-181E-4039-ABC1-1AADFCE08377}">
      <dgm:prSet/>
      <dgm:spPr/>
      <dgm:t>
        <a:bodyPr/>
        <a:lstStyle/>
        <a:p>
          <a:endParaRPr lang="es-BO"/>
        </a:p>
      </dgm:t>
    </dgm:pt>
    <dgm:pt modelId="{CFD7BC0D-EA9E-4300-A494-C9A1E7E072EF}" type="sibTrans" cxnId="{0DEDD20D-181E-4039-ABC1-1AADFCE08377}">
      <dgm:prSet/>
      <dgm:spPr/>
      <dgm:t>
        <a:bodyPr/>
        <a:lstStyle/>
        <a:p>
          <a:endParaRPr lang="es-BO"/>
        </a:p>
      </dgm:t>
    </dgm:pt>
    <dgm:pt modelId="{C3C55CAA-F979-4888-A20B-181D18A3FB72}">
      <dgm:prSet phldrT="[Texto]" phldr="1"/>
      <dgm:spPr/>
      <dgm:t>
        <a:bodyPr/>
        <a:lstStyle/>
        <a:p>
          <a:endParaRPr lang="es-BO" dirty="0"/>
        </a:p>
      </dgm:t>
    </dgm:pt>
    <dgm:pt modelId="{EBCEDDD1-9C82-4C59-9CB8-700171EA72BD}" type="parTrans" cxnId="{68DE5096-E08A-4A97-BA9C-53C33F4EE218}">
      <dgm:prSet/>
      <dgm:spPr/>
      <dgm:t>
        <a:bodyPr/>
        <a:lstStyle/>
        <a:p>
          <a:endParaRPr lang="es-BO"/>
        </a:p>
      </dgm:t>
    </dgm:pt>
    <dgm:pt modelId="{3E541D68-D081-434A-A1AB-757E224B5767}" type="sibTrans" cxnId="{68DE5096-E08A-4A97-BA9C-53C33F4EE218}">
      <dgm:prSet custT="1"/>
      <dgm:spPr/>
      <dgm:t>
        <a:bodyPr/>
        <a:lstStyle/>
        <a:p>
          <a:pPr algn="ctr"/>
          <a:r>
            <a:rPr lang="es-BO" sz="1800" b="0" dirty="0">
              <a:latin typeface="Arial" panose="020B0604020202020204" pitchFamily="34" charset="0"/>
              <a:ea typeface="AR ADGothicJP Medium" panose="020B0609000000000000" pitchFamily="49" charset="-128"/>
              <a:cs typeface="Arial" panose="020B0604020202020204" pitchFamily="34" charset="0"/>
            </a:rPr>
            <a:t>alimento prehispánico </a:t>
          </a:r>
        </a:p>
      </dgm:t>
    </dgm:pt>
    <dgm:pt modelId="{58FDB574-F948-4510-9CC8-6AC3A61BC762}">
      <dgm:prSet phldrT="[Texto]" phldr="1"/>
      <dgm:spPr/>
      <dgm:t>
        <a:bodyPr/>
        <a:lstStyle/>
        <a:p>
          <a:endParaRPr lang="es-BO"/>
        </a:p>
      </dgm:t>
    </dgm:pt>
    <dgm:pt modelId="{93EBDF72-A384-449D-8FE1-47DDD4DD3AFA}" type="parTrans" cxnId="{4D0CC23A-AAA3-4A3E-8358-C591D88FCA1B}">
      <dgm:prSet/>
      <dgm:spPr/>
      <dgm:t>
        <a:bodyPr/>
        <a:lstStyle/>
        <a:p>
          <a:endParaRPr lang="es-BO"/>
        </a:p>
      </dgm:t>
    </dgm:pt>
    <dgm:pt modelId="{DCBCC5EA-9D7B-4C7C-9C88-4F8D925C2DB6}" type="sibTrans" cxnId="{4D0CC23A-AAA3-4A3E-8358-C591D88FCA1B}">
      <dgm:prSet custT="1"/>
      <dgm:spPr/>
      <dgm:t>
        <a:bodyPr/>
        <a:lstStyle/>
        <a:p>
          <a:pPr algn="just"/>
          <a:r>
            <a:rPr lang="es-ES" sz="1800" b="0" dirty="0">
              <a:latin typeface="Arial" panose="020B0604020202020204" pitchFamily="34" charset="0"/>
              <a:cs typeface="Arial" panose="020B0604020202020204" pitchFamily="34" charset="0"/>
            </a:rPr>
            <a:t>producción de 82.500 </a:t>
          </a:r>
          <a:r>
            <a:rPr lang="es-ES" sz="1800" b="0" dirty="0" err="1">
              <a:latin typeface="Arial" panose="020B0604020202020204" pitchFamily="34" charset="0"/>
              <a:cs typeface="Arial" panose="020B0604020202020204" pitchFamily="34" charset="0"/>
            </a:rPr>
            <a:t>tn</a:t>
          </a:r>
          <a:r>
            <a:rPr lang="es-ES" sz="1800" b="0" dirty="0">
              <a:latin typeface="Arial" panose="020B0604020202020204" pitchFamily="34" charset="0"/>
              <a:cs typeface="Arial" panose="020B0604020202020204" pitchFamily="34" charset="0"/>
            </a:rPr>
            <a:t> 2017  10% mas que 2016</a:t>
          </a:r>
          <a:endParaRPr lang="es-BO" sz="1800" b="0" dirty="0">
            <a:latin typeface="Arial" panose="020B0604020202020204" pitchFamily="34" charset="0"/>
            <a:cs typeface="Arial" panose="020B0604020202020204" pitchFamily="34" charset="0"/>
          </a:endParaRPr>
        </a:p>
      </dgm:t>
    </dgm:pt>
    <dgm:pt modelId="{A69821EE-FDAD-4D7E-85E0-EC87F128ED4F}">
      <dgm:prSet phldrT="[Texto]"/>
      <dgm:spPr/>
      <dgm:t>
        <a:bodyPr/>
        <a:lstStyle/>
        <a:p>
          <a:endParaRPr lang="es-BO" dirty="0"/>
        </a:p>
      </dgm:t>
    </dgm:pt>
    <dgm:pt modelId="{8F9CFBA0-D155-4E3E-9EC1-D359A1411CAE}" type="parTrans" cxnId="{50E08B66-91DF-4356-9704-BD7B1F4D13B7}">
      <dgm:prSet/>
      <dgm:spPr/>
      <dgm:t>
        <a:bodyPr/>
        <a:lstStyle/>
        <a:p>
          <a:endParaRPr lang="es-BO"/>
        </a:p>
      </dgm:t>
    </dgm:pt>
    <dgm:pt modelId="{F40738C8-F10B-4F8B-81C8-8FBA79FD4BB0}" type="sibTrans" cxnId="{50E08B66-91DF-4356-9704-BD7B1F4D13B7}">
      <dgm:prSet custT="1"/>
      <dgm:spPr/>
      <dgm:t>
        <a:bodyPr/>
        <a:lstStyle/>
        <a:p>
          <a:pPr algn="ctr"/>
          <a:r>
            <a:rPr lang="es-BO" sz="1800" b="0" dirty="0">
              <a:latin typeface="Arial" panose="020B0604020202020204" pitchFamily="34" charset="0"/>
              <a:cs typeface="Arial" panose="020B0604020202020204" pitchFamily="34" charset="0"/>
            </a:rPr>
            <a:t>2018 se concreta la exportación de quinua a china</a:t>
          </a:r>
        </a:p>
      </dgm:t>
    </dgm:pt>
    <dgm:pt modelId="{D35AB861-634E-456F-9891-C8DA1F729F4B}">
      <dgm:prSet/>
      <dgm:spPr/>
      <dgm:t>
        <a:bodyPr/>
        <a:lstStyle/>
        <a:p>
          <a:endParaRPr lang="es-BO"/>
        </a:p>
      </dgm:t>
    </dgm:pt>
    <dgm:pt modelId="{774C0294-944F-4796-9791-93688B89D257}" type="parTrans" cxnId="{49723354-4538-4C3F-AEB3-97C69F770C80}">
      <dgm:prSet/>
      <dgm:spPr/>
      <dgm:t>
        <a:bodyPr/>
        <a:lstStyle/>
        <a:p>
          <a:endParaRPr lang="es-BO"/>
        </a:p>
      </dgm:t>
    </dgm:pt>
    <dgm:pt modelId="{8FEEE60F-1F0D-4E92-A15F-300544DAA819}" type="sibTrans" cxnId="{49723354-4538-4C3F-AEB3-97C69F770C80}">
      <dgm:prSet custT="1"/>
      <dgm:spPr/>
      <dgm:t>
        <a:bodyPr/>
        <a:lstStyle/>
        <a:p>
          <a:pPr algn="ctr"/>
          <a:r>
            <a:rPr lang="es-BO" sz="2000" b="0" dirty="0"/>
            <a:t>expansión de superficie cultivada </a:t>
          </a:r>
        </a:p>
      </dgm:t>
    </dgm:pt>
    <dgm:pt modelId="{C625702C-329A-4646-98A1-9E8D516F80CD}" type="pres">
      <dgm:prSet presAssocID="{98892F37-2F15-4876-858F-4D81FF17D44D}" presName="hierChild1" presStyleCnt="0">
        <dgm:presLayoutVars>
          <dgm:orgChart val="1"/>
          <dgm:chPref val="1"/>
          <dgm:dir/>
          <dgm:animOne val="branch"/>
          <dgm:animLvl val="lvl"/>
          <dgm:resizeHandles/>
        </dgm:presLayoutVars>
      </dgm:prSet>
      <dgm:spPr/>
    </dgm:pt>
    <dgm:pt modelId="{12FCD26E-AA05-4304-B5AF-34FC15F208A8}" type="pres">
      <dgm:prSet presAssocID="{3363D233-3913-4EF5-8A19-01C25D113538}" presName="hierRoot1" presStyleCnt="0">
        <dgm:presLayoutVars>
          <dgm:hierBranch val="init"/>
        </dgm:presLayoutVars>
      </dgm:prSet>
      <dgm:spPr/>
    </dgm:pt>
    <dgm:pt modelId="{99EDCBDD-6D5C-4AFF-8714-84547A7FD243}" type="pres">
      <dgm:prSet presAssocID="{3363D233-3913-4EF5-8A19-01C25D113538}" presName="rootComposite1" presStyleCnt="0"/>
      <dgm:spPr/>
    </dgm:pt>
    <dgm:pt modelId="{F978FAD2-B53F-4C7E-A3A9-1C9F3C316861}" type="pres">
      <dgm:prSet presAssocID="{3363D233-3913-4EF5-8A19-01C25D113538}" presName="rootText1" presStyleLbl="node0" presStyleIdx="0" presStyleCnt="1" custScaleX="158759" custScaleY="123585" custLinFactY="-20938" custLinFactNeighborX="-11109" custLinFactNeighborY="-100000">
        <dgm:presLayoutVars>
          <dgm:chMax/>
          <dgm:chPref val="3"/>
        </dgm:presLayoutVars>
      </dgm:prSet>
      <dgm:spPr/>
    </dgm:pt>
    <dgm:pt modelId="{F511F9B4-9466-4645-BA9E-FCA0393D84B5}" type="pres">
      <dgm:prSet presAssocID="{3363D233-3913-4EF5-8A19-01C25D113538}" presName="titleText1" presStyleLbl="fgAcc0" presStyleIdx="0" presStyleCnt="1" custScaleX="208281" custScaleY="75488" custLinFactX="-100000" custLinFactY="28740" custLinFactNeighborX="-101988" custLinFactNeighborY="100000">
        <dgm:presLayoutVars>
          <dgm:chMax val="0"/>
          <dgm:chPref val="0"/>
        </dgm:presLayoutVars>
      </dgm:prSet>
      <dgm:spPr/>
    </dgm:pt>
    <dgm:pt modelId="{9B91AA6E-B057-4444-9DEF-E401D72B511C}" type="pres">
      <dgm:prSet presAssocID="{3363D233-3913-4EF5-8A19-01C25D113538}" presName="rootConnector1" presStyleLbl="node1" presStyleIdx="0" presStyleCnt="4"/>
      <dgm:spPr/>
    </dgm:pt>
    <dgm:pt modelId="{01457565-6491-48F1-93D1-8BDC3FFAB92F}" type="pres">
      <dgm:prSet presAssocID="{3363D233-3913-4EF5-8A19-01C25D113538}" presName="hierChild2" presStyleCnt="0"/>
      <dgm:spPr/>
    </dgm:pt>
    <dgm:pt modelId="{2F9AF97B-AEE1-478D-82E3-D10616C0E8BF}" type="pres">
      <dgm:prSet presAssocID="{EBCEDDD1-9C82-4C59-9CB8-700171EA72BD}" presName="Name37" presStyleLbl="parChTrans1D2" presStyleIdx="0" presStyleCnt="5"/>
      <dgm:spPr/>
    </dgm:pt>
    <dgm:pt modelId="{A7E17DFC-32A4-4974-9194-67B5F0098190}" type="pres">
      <dgm:prSet presAssocID="{C3C55CAA-F979-4888-A20B-181D18A3FB72}" presName="hierRoot2" presStyleCnt="0">
        <dgm:presLayoutVars>
          <dgm:hierBranch val="init"/>
        </dgm:presLayoutVars>
      </dgm:prSet>
      <dgm:spPr/>
    </dgm:pt>
    <dgm:pt modelId="{331ADD26-D68B-432D-8532-C65A9AA092F9}" type="pres">
      <dgm:prSet presAssocID="{C3C55CAA-F979-4888-A20B-181D18A3FB72}" presName="rootComposite" presStyleCnt="0"/>
      <dgm:spPr/>
    </dgm:pt>
    <dgm:pt modelId="{3FFFD25A-4B5B-4BBD-AEA6-50C26785772D}" type="pres">
      <dgm:prSet presAssocID="{C3C55CAA-F979-4888-A20B-181D18A3FB72}" presName="rootText" presStyleLbl="node1" presStyleIdx="0" presStyleCnt="4" custScaleX="167076" custScaleY="234430" custLinFactNeighborX="-43412" custLinFactNeighborY="-1784">
        <dgm:presLayoutVars>
          <dgm:chMax/>
          <dgm:chPref val="3"/>
        </dgm:presLayoutVars>
      </dgm:prSet>
      <dgm:spPr/>
    </dgm:pt>
    <dgm:pt modelId="{D79BF66C-A0E1-4C0F-8544-C74C8918D870}" type="pres">
      <dgm:prSet presAssocID="{C3C55CAA-F979-4888-A20B-181D18A3FB72}" presName="titleText2" presStyleLbl="fgAcc1" presStyleIdx="0" presStyleCnt="4" custScaleX="171583" custScaleY="187855" custLinFactY="200000" custLinFactNeighborX="-30947" custLinFactNeighborY="213599">
        <dgm:presLayoutVars>
          <dgm:chMax val="0"/>
          <dgm:chPref val="0"/>
        </dgm:presLayoutVars>
      </dgm:prSet>
      <dgm:spPr/>
    </dgm:pt>
    <dgm:pt modelId="{C303F719-E5A4-4CF7-8946-243D96EAE5AA}" type="pres">
      <dgm:prSet presAssocID="{C3C55CAA-F979-4888-A20B-181D18A3FB72}" presName="rootConnector" presStyleLbl="node2" presStyleIdx="0" presStyleCnt="0"/>
      <dgm:spPr/>
    </dgm:pt>
    <dgm:pt modelId="{B3F6A669-837C-4305-B144-E7E64DE7D483}" type="pres">
      <dgm:prSet presAssocID="{C3C55CAA-F979-4888-A20B-181D18A3FB72}" presName="hierChild4" presStyleCnt="0"/>
      <dgm:spPr/>
    </dgm:pt>
    <dgm:pt modelId="{B02BC7E1-B231-4A9C-95D0-340AA68A1332}" type="pres">
      <dgm:prSet presAssocID="{C3C55CAA-F979-4888-A20B-181D18A3FB72}" presName="hierChild5" presStyleCnt="0"/>
      <dgm:spPr/>
    </dgm:pt>
    <dgm:pt modelId="{2CC183F7-935C-4615-8FA2-8F15E7901577}" type="pres">
      <dgm:prSet presAssocID="{93EBDF72-A384-449D-8FE1-47DDD4DD3AFA}" presName="Name37" presStyleLbl="parChTrans1D2" presStyleIdx="1" presStyleCnt="5"/>
      <dgm:spPr/>
    </dgm:pt>
    <dgm:pt modelId="{CF0C9E93-BCBC-47C5-8A2C-3D702A42AA25}" type="pres">
      <dgm:prSet presAssocID="{58FDB574-F948-4510-9CC8-6AC3A61BC762}" presName="hierRoot2" presStyleCnt="0">
        <dgm:presLayoutVars>
          <dgm:hierBranch val="init"/>
        </dgm:presLayoutVars>
      </dgm:prSet>
      <dgm:spPr/>
    </dgm:pt>
    <dgm:pt modelId="{5BEA8036-DFE0-4A6F-B430-18E517B7E647}" type="pres">
      <dgm:prSet presAssocID="{58FDB574-F948-4510-9CC8-6AC3A61BC762}" presName="rootComposite" presStyleCnt="0"/>
      <dgm:spPr/>
    </dgm:pt>
    <dgm:pt modelId="{E7974BD9-8AC0-4B42-8701-21213F99122D}" type="pres">
      <dgm:prSet presAssocID="{58FDB574-F948-4510-9CC8-6AC3A61BC762}" presName="rootText" presStyleLbl="node1" presStyleIdx="1" presStyleCnt="4" custScaleX="155773" custScaleY="230219" custLinFactNeighborX="-20271" custLinFactNeighborY="-4652">
        <dgm:presLayoutVars>
          <dgm:chMax/>
          <dgm:chPref val="3"/>
        </dgm:presLayoutVars>
      </dgm:prSet>
      <dgm:spPr/>
    </dgm:pt>
    <dgm:pt modelId="{E1A60366-AF2F-441C-8646-A421E281234E}" type="pres">
      <dgm:prSet presAssocID="{58FDB574-F948-4510-9CC8-6AC3A61BC762}" presName="titleText2" presStyleLbl="fgAcc1" presStyleIdx="1" presStyleCnt="4" custScaleX="191170" custScaleY="388437" custLinFactY="221253" custLinFactNeighborX="-38636" custLinFactNeighborY="300000">
        <dgm:presLayoutVars>
          <dgm:chMax val="0"/>
          <dgm:chPref val="0"/>
        </dgm:presLayoutVars>
      </dgm:prSet>
      <dgm:spPr/>
    </dgm:pt>
    <dgm:pt modelId="{CAF83A04-4EBE-4664-A977-2848E392C6A0}" type="pres">
      <dgm:prSet presAssocID="{58FDB574-F948-4510-9CC8-6AC3A61BC762}" presName="rootConnector" presStyleLbl="node2" presStyleIdx="0" presStyleCnt="0"/>
      <dgm:spPr/>
    </dgm:pt>
    <dgm:pt modelId="{B8E811F2-DD2E-4500-A154-A26948BEA43E}" type="pres">
      <dgm:prSet presAssocID="{58FDB574-F948-4510-9CC8-6AC3A61BC762}" presName="hierChild4" presStyleCnt="0"/>
      <dgm:spPr/>
    </dgm:pt>
    <dgm:pt modelId="{67FE7B54-F57A-4D9E-83C3-86FD5D73014A}" type="pres">
      <dgm:prSet presAssocID="{58FDB574-F948-4510-9CC8-6AC3A61BC762}" presName="hierChild5" presStyleCnt="0"/>
      <dgm:spPr/>
    </dgm:pt>
    <dgm:pt modelId="{9BAE883B-665A-4E47-B299-73A935FBEE02}" type="pres">
      <dgm:prSet presAssocID="{8F9CFBA0-D155-4E3E-9EC1-D359A1411CAE}" presName="Name37" presStyleLbl="parChTrans1D2" presStyleIdx="2" presStyleCnt="5"/>
      <dgm:spPr/>
    </dgm:pt>
    <dgm:pt modelId="{B60DA500-9EC7-4AED-8AEB-9BE98C090F98}" type="pres">
      <dgm:prSet presAssocID="{A69821EE-FDAD-4D7E-85E0-EC87F128ED4F}" presName="hierRoot2" presStyleCnt="0">
        <dgm:presLayoutVars>
          <dgm:hierBranch val="init"/>
        </dgm:presLayoutVars>
      </dgm:prSet>
      <dgm:spPr/>
    </dgm:pt>
    <dgm:pt modelId="{3867D85C-FF02-4A8B-9637-FF90992C4E19}" type="pres">
      <dgm:prSet presAssocID="{A69821EE-FDAD-4D7E-85E0-EC87F128ED4F}" presName="rootComposite" presStyleCnt="0"/>
      <dgm:spPr/>
    </dgm:pt>
    <dgm:pt modelId="{3160D913-0AB4-4910-8778-15BACB35BFFC}" type="pres">
      <dgm:prSet presAssocID="{A69821EE-FDAD-4D7E-85E0-EC87F128ED4F}" presName="rootText" presStyleLbl="node1" presStyleIdx="2" presStyleCnt="4" custScaleX="134927" custScaleY="215183" custLinFactNeighborX="-34403" custLinFactNeighborY="1898">
        <dgm:presLayoutVars>
          <dgm:chMax/>
          <dgm:chPref val="3"/>
        </dgm:presLayoutVars>
      </dgm:prSet>
      <dgm:spPr/>
    </dgm:pt>
    <dgm:pt modelId="{9EA1F2B6-6FC1-4C97-859E-3C499D18A84B}" type="pres">
      <dgm:prSet presAssocID="{A69821EE-FDAD-4D7E-85E0-EC87F128ED4F}" presName="titleText2" presStyleLbl="fgAcc1" presStyleIdx="2" presStyleCnt="4" custScaleX="152659" custScaleY="518014" custLinFactY="223903" custLinFactNeighborX="-53658" custLinFactNeighborY="300000">
        <dgm:presLayoutVars>
          <dgm:chMax val="0"/>
          <dgm:chPref val="0"/>
        </dgm:presLayoutVars>
      </dgm:prSet>
      <dgm:spPr/>
    </dgm:pt>
    <dgm:pt modelId="{E36001B1-6F2E-4EC0-B16E-3BBEDD86489C}" type="pres">
      <dgm:prSet presAssocID="{A69821EE-FDAD-4D7E-85E0-EC87F128ED4F}" presName="rootConnector" presStyleLbl="node2" presStyleIdx="0" presStyleCnt="0"/>
      <dgm:spPr/>
    </dgm:pt>
    <dgm:pt modelId="{E65C3E2B-5499-4D41-8A24-3E13ADD994D1}" type="pres">
      <dgm:prSet presAssocID="{A69821EE-FDAD-4D7E-85E0-EC87F128ED4F}" presName="hierChild4" presStyleCnt="0"/>
      <dgm:spPr/>
    </dgm:pt>
    <dgm:pt modelId="{B1131DE4-A249-4ACE-9E0A-DE42D2B85117}" type="pres">
      <dgm:prSet presAssocID="{A69821EE-FDAD-4D7E-85E0-EC87F128ED4F}" presName="hierChild5" presStyleCnt="0"/>
      <dgm:spPr/>
    </dgm:pt>
    <dgm:pt modelId="{04D42AA3-C961-4949-AC14-AC19CD946876}" type="pres">
      <dgm:prSet presAssocID="{774C0294-944F-4796-9791-93688B89D257}" presName="Name37" presStyleLbl="parChTrans1D2" presStyleIdx="3" presStyleCnt="5"/>
      <dgm:spPr/>
    </dgm:pt>
    <dgm:pt modelId="{B6A22673-F9E0-43DB-A22A-892AF52EF8DB}" type="pres">
      <dgm:prSet presAssocID="{D35AB861-634E-456F-9891-C8DA1F729F4B}" presName="hierRoot2" presStyleCnt="0">
        <dgm:presLayoutVars>
          <dgm:hierBranch val="init"/>
        </dgm:presLayoutVars>
      </dgm:prSet>
      <dgm:spPr/>
    </dgm:pt>
    <dgm:pt modelId="{218E547C-25E5-42E3-B488-BD63D5A028CF}" type="pres">
      <dgm:prSet presAssocID="{D35AB861-634E-456F-9891-C8DA1F729F4B}" presName="rootComposite" presStyleCnt="0"/>
      <dgm:spPr/>
    </dgm:pt>
    <dgm:pt modelId="{731D95D1-D3DA-470B-A90D-601404FF5306}" type="pres">
      <dgm:prSet presAssocID="{D35AB861-634E-456F-9891-C8DA1F729F4B}" presName="rootText" presStyleLbl="node1" presStyleIdx="3" presStyleCnt="4" custScaleX="125618" custScaleY="202402" custLinFactNeighborX="-30635" custLinFactNeighborY="8673">
        <dgm:presLayoutVars>
          <dgm:chMax/>
          <dgm:chPref val="3"/>
        </dgm:presLayoutVars>
      </dgm:prSet>
      <dgm:spPr/>
    </dgm:pt>
    <dgm:pt modelId="{FFE374A3-C06A-4A0C-95AC-6DFFD2624324}" type="pres">
      <dgm:prSet presAssocID="{D35AB861-634E-456F-9891-C8DA1F729F4B}" presName="titleText2" presStyleLbl="fgAcc1" presStyleIdx="3" presStyleCnt="4" custScaleX="142257" custScaleY="456110" custLinFactY="200000" custLinFactNeighborX="-48153" custLinFactNeighborY="261014">
        <dgm:presLayoutVars>
          <dgm:chMax val="0"/>
          <dgm:chPref val="0"/>
        </dgm:presLayoutVars>
      </dgm:prSet>
      <dgm:spPr/>
    </dgm:pt>
    <dgm:pt modelId="{B88B90BA-ED0E-499F-BFFC-0DD204FF943C}" type="pres">
      <dgm:prSet presAssocID="{D35AB861-634E-456F-9891-C8DA1F729F4B}" presName="rootConnector" presStyleLbl="node2" presStyleIdx="0" presStyleCnt="0"/>
      <dgm:spPr/>
    </dgm:pt>
    <dgm:pt modelId="{9061867E-3211-4FB4-92E3-17EF84FE5168}" type="pres">
      <dgm:prSet presAssocID="{D35AB861-634E-456F-9891-C8DA1F729F4B}" presName="hierChild4" presStyleCnt="0"/>
      <dgm:spPr/>
    </dgm:pt>
    <dgm:pt modelId="{9CBC5C45-0602-48B2-9ECB-E6FE3233ED99}" type="pres">
      <dgm:prSet presAssocID="{D35AB861-634E-456F-9891-C8DA1F729F4B}" presName="hierChild5" presStyleCnt="0"/>
      <dgm:spPr/>
    </dgm:pt>
    <dgm:pt modelId="{9C1702F0-2F55-4BDC-8C00-5D9FB0018CCA}" type="pres">
      <dgm:prSet presAssocID="{3363D233-3913-4EF5-8A19-01C25D113538}" presName="hierChild3" presStyleCnt="0"/>
      <dgm:spPr/>
    </dgm:pt>
    <dgm:pt modelId="{E4F556DF-EB1B-4318-B477-B3C4515E05D7}" type="pres">
      <dgm:prSet presAssocID="{02073474-373E-472D-911A-17882A6344E4}" presName="Name96" presStyleLbl="parChTrans1D2" presStyleIdx="4" presStyleCnt="5"/>
      <dgm:spPr/>
    </dgm:pt>
    <dgm:pt modelId="{3480CB8F-A90E-42C5-84EF-FE599F459992}" type="pres">
      <dgm:prSet presAssocID="{58A51185-C043-4F4A-B0D1-F68D7A4A7437}" presName="hierRoot3" presStyleCnt="0">
        <dgm:presLayoutVars>
          <dgm:hierBranch val="init"/>
        </dgm:presLayoutVars>
      </dgm:prSet>
      <dgm:spPr/>
    </dgm:pt>
    <dgm:pt modelId="{C081210D-4C94-4976-B9A1-1EB098BAD1DA}" type="pres">
      <dgm:prSet presAssocID="{58A51185-C043-4F4A-B0D1-F68D7A4A7437}" presName="rootComposite3" presStyleCnt="0"/>
      <dgm:spPr/>
    </dgm:pt>
    <dgm:pt modelId="{D69956D1-0647-4252-B41F-098C06BB19DE}" type="pres">
      <dgm:prSet presAssocID="{58A51185-C043-4F4A-B0D1-F68D7A4A7437}" presName="rootText3" presStyleLbl="asst1" presStyleIdx="0" presStyleCnt="1" custScaleX="313099" custLinFactY="-9234" custLinFactNeighborX="-2020" custLinFactNeighborY="-100000">
        <dgm:presLayoutVars>
          <dgm:chPref val="3"/>
        </dgm:presLayoutVars>
      </dgm:prSet>
      <dgm:spPr/>
    </dgm:pt>
    <dgm:pt modelId="{6815A168-70E7-40C6-80BC-9E4242987279}" type="pres">
      <dgm:prSet presAssocID="{58A51185-C043-4F4A-B0D1-F68D7A4A7437}" presName="titleText3" presStyleLbl="fgAcc2" presStyleIdx="0" presStyleCnt="1" custLinFactY="-100000" custLinFactNeighborX="-56632" custLinFactNeighborY="-102780">
        <dgm:presLayoutVars>
          <dgm:chMax val="0"/>
          <dgm:chPref val="0"/>
        </dgm:presLayoutVars>
      </dgm:prSet>
      <dgm:spPr/>
    </dgm:pt>
    <dgm:pt modelId="{74EA136E-FCFE-4813-BCC4-2B812F85AE65}" type="pres">
      <dgm:prSet presAssocID="{58A51185-C043-4F4A-B0D1-F68D7A4A7437}" presName="rootConnector3" presStyleLbl="asst1" presStyleIdx="0" presStyleCnt="1"/>
      <dgm:spPr/>
    </dgm:pt>
    <dgm:pt modelId="{19BE67BA-70A5-4F0F-A430-FE9C823C6B46}" type="pres">
      <dgm:prSet presAssocID="{58A51185-C043-4F4A-B0D1-F68D7A4A7437}" presName="hierChild6" presStyleCnt="0"/>
      <dgm:spPr/>
    </dgm:pt>
    <dgm:pt modelId="{B374AF0D-4743-4A2C-8AC8-1087F6D5816A}" type="pres">
      <dgm:prSet presAssocID="{58A51185-C043-4F4A-B0D1-F68D7A4A7437}" presName="hierChild7" presStyleCnt="0"/>
      <dgm:spPr/>
    </dgm:pt>
  </dgm:ptLst>
  <dgm:cxnLst>
    <dgm:cxn modelId="{88A5E501-08B4-4504-9E23-B4A1BDB6E569}" type="presOf" srcId="{58A51185-C043-4F4A-B0D1-F68D7A4A7437}" destId="{D69956D1-0647-4252-B41F-098C06BB19DE}" srcOrd="0" destOrd="0" presId="urn:microsoft.com/office/officeart/2008/layout/NameandTitleOrganizationalChart"/>
    <dgm:cxn modelId="{C97C4205-5FE9-471E-97AB-E5CB9E778752}" type="presOf" srcId="{3363D233-3913-4EF5-8A19-01C25D113538}" destId="{F978FAD2-B53F-4C7E-A3A9-1C9F3C316861}" srcOrd="0" destOrd="0" presId="urn:microsoft.com/office/officeart/2008/layout/NameandTitleOrganizationalChart"/>
    <dgm:cxn modelId="{0DEDD20D-181E-4039-ABC1-1AADFCE08377}" srcId="{3363D233-3913-4EF5-8A19-01C25D113538}" destId="{58A51185-C043-4F4A-B0D1-F68D7A4A7437}" srcOrd="0" destOrd="0" parTransId="{02073474-373E-472D-911A-17882A6344E4}" sibTransId="{CFD7BC0D-EA9E-4300-A494-C9A1E7E072EF}"/>
    <dgm:cxn modelId="{A19D290F-10BC-4E2C-BB9C-7F750368DAA8}" type="presOf" srcId="{98892F37-2F15-4876-858F-4D81FF17D44D}" destId="{C625702C-329A-4646-98A1-9E8D516F80CD}" srcOrd="0" destOrd="0" presId="urn:microsoft.com/office/officeart/2008/layout/NameandTitleOrganizationalChart"/>
    <dgm:cxn modelId="{31720E16-8448-44A1-86C8-26CB0ABB8103}" type="presOf" srcId="{CFD7BC0D-EA9E-4300-A494-C9A1E7E072EF}" destId="{6815A168-70E7-40C6-80BC-9E4242987279}" srcOrd="0" destOrd="0" presId="urn:microsoft.com/office/officeart/2008/layout/NameandTitleOrganizationalChart"/>
    <dgm:cxn modelId="{08595117-D570-4914-AC3E-9FF9F1359A1B}" type="presOf" srcId="{02073474-373E-472D-911A-17882A6344E4}" destId="{E4F556DF-EB1B-4318-B477-B3C4515E05D7}" srcOrd="0" destOrd="0" presId="urn:microsoft.com/office/officeart/2008/layout/NameandTitleOrganizationalChart"/>
    <dgm:cxn modelId="{16C47B27-37F6-481D-889C-5783F79E8315}" type="presOf" srcId="{58FDB574-F948-4510-9CC8-6AC3A61BC762}" destId="{CAF83A04-4EBE-4664-A977-2848E392C6A0}" srcOrd="1" destOrd="0" presId="urn:microsoft.com/office/officeart/2008/layout/NameandTitleOrganizationalChart"/>
    <dgm:cxn modelId="{A5F7F539-D374-4748-A82D-9991E7C7F26C}" type="presOf" srcId="{58FDB574-F948-4510-9CC8-6AC3A61BC762}" destId="{E7974BD9-8AC0-4B42-8701-21213F99122D}" srcOrd="0" destOrd="0" presId="urn:microsoft.com/office/officeart/2008/layout/NameandTitleOrganizationalChart"/>
    <dgm:cxn modelId="{4D0CC23A-AAA3-4A3E-8358-C591D88FCA1B}" srcId="{3363D233-3913-4EF5-8A19-01C25D113538}" destId="{58FDB574-F948-4510-9CC8-6AC3A61BC762}" srcOrd="2" destOrd="0" parTransId="{93EBDF72-A384-449D-8FE1-47DDD4DD3AFA}" sibTransId="{DCBCC5EA-9D7B-4C7C-9C88-4F8D925C2DB6}"/>
    <dgm:cxn modelId="{F2A79C3B-73D7-4323-8F07-7B934CEE3D75}" type="presOf" srcId="{8FEEE60F-1F0D-4E92-A15F-300544DAA819}" destId="{FFE374A3-C06A-4A0C-95AC-6DFFD2624324}" srcOrd="0" destOrd="0" presId="urn:microsoft.com/office/officeart/2008/layout/NameandTitleOrganizationalChart"/>
    <dgm:cxn modelId="{28197C3C-48F5-404E-A382-3F2906026811}" type="presOf" srcId="{EBCEDDD1-9C82-4C59-9CB8-700171EA72BD}" destId="{2F9AF97B-AEE1-478D-82E3-D10616C0E8BF}" srcOrd="0" destOrd="0" presId="urn:microsoft.com/office/officeart/2008/layout/NameandTitleOrganizationalChart"/>
    <dgm:cxn modelId="{3322F35C-B7F8-42C8-86F1-23524BE2E424}" type="presOf" srcId="{8F9CFBA0-D155-4E3E-9EC1-D359A1411CAE}" destId="{9BAE883B-665A-4E47-B299-73A935FBEE02}" srcOrd="0" destOrd="0" presId="urn:microsoft.com/office/officeart/2008/layout/NameandTitleOrganizationalChart"/>
    <dgm:cxn modelId="{8A7D3A62-026E-4BD2-A0AD-DC807251F39C}" type="presOf" srcId="{3363D233-3913-4EF5-8A19-01C25D113538}" destId="{9B91AA6E-B057-4444-9DEF-E401D72B511C}" srcOrd="1" destOrd="0" presId="urn:microsoft.com/office/officeart/2008/layout/NameandTitleOrganizationalChart"/>
    <dgm:cxn modelId="{50E08B66-91DF-4356-9704-BD7B1F4D13B7}" srcId="{3363D233-3913-4EF5-8A19-01C25D113538}" destId="{A69821EE-FDAD-4D7E-85E0-EC87F128ED4F}" srcOrd="3" destOrd="0" parTransId="{8F9CFBA0-D155-4E3E-9EC1-D359A1411CAE}" sibTransId="{F40738C8-F10B-4F8B-81C8-8FBA79FD4BB0}"/>
    <dgm:cxn modelId="{39FFE66A-467B-4E06-91A9-5515E1053CE0}" type="presOf" srcId="{A69821EE-FDAD-4D7E-85E0-EC87F128ED4F}" destId="{3160D913-0AB4-4910-8778-15BACB35BFFC}" srcOrd="0" destOrd="0" presId="urn:microsoft.com/office/officeart/2008/layout/NameandTitleOrganizationalChart"/>
    <dgm:cxn modelId="{98FC644B-90F4-409C-B697-7781C3917928}" type="presOf" srcId="{A69821EE-FDAD-4D7E-85E0-EC87F128ED4F}" destId="{E36001B1-6F2E-4EC0-B16E-3BBEDD86489C}" srcOrd="1" destOrd="0" presId="urn:microsoft.com/office/officeart/2008/layout/NameandTitleOrganizationalChart"/>
    <dgm:cxn modelId="{49723354-4538-4C3F-AEB3-97C69F770C80}" srcId="{3363D233-3913-4EF5-8A19-01C25D113538}" destId="{D35AB861-634E-456F-9891-C8DA1F729F4B}" srcOrd="4" destOrd="0" parTransId="{774C0294-944F-4796-9791-93688B89D257}" sibTransId="{8FEEE60F-1F0D-4E92-A15F-300544DAA819}"/>
    <dgm:cxn modelId="{AAE61982-20C1-4489-AC58-ED7FDA2E3CA9}" srcId="{98892F37-2F15-4876-858F-4D81FF17D44D}" destId="{3363D233-3913-4EF5-8A19-01C25D113538}" srcOrd="0" destOrd="0" parTransId="{61A5EC0D-2661-4664-8BF8-4898BAE7A0B8}" sibTransId="{0AE181DB-B7BC-4C03-B881-CB177A385083}"/>
    <dgm:cxn modelId="{F5D03788-2D7F-47F8-9243-ADE9AF47F4EB}" type="presOf" srcId="{C3C55CAA-F979-4888-A20B-181D18A3FB72}" destId="{C303F719-E5A4-4CF7-8946-243D96EAE5AA}" srcOrd="1" destOrd="0" presId="urn:microsoft.com/office/officeart/2008/layout/NameandTitleOrganizationalChart"/>
    <dgm:cxn modelId="{817BD989-911F-44BB-943F-0D12FF9CAC1B}" type="presOf" srcId="{774C0294-944F-4796-9791-93688B89D257}" destId="{04D42AA3-C961-4949-AC14-AC19CD946876}" srcOrd="0" destOrd="0" presId="urn:microsoft.com/office/officeart/2008/layout/NameandTitleOrganizationalChart"/>
    <dgm:cxn modelId="{C5FABE8C-797F-49B2-A601-06B0689060B5}" type="presOf" srcId="{C3C55CAA-F979-4888-A20B-181D18A3FB72}" destId="{3FFFD25A-4B5B-4BBD-AEA6-50C26785772D}" srcOrd="0" destOrd="0" presId="urn:microsoft.com/office/officeart/2008/layout/NameandTitleOrganizationalChart"/>
    <dgm:cxn modelId="{68DE5096-E08A-4A97-BA9C-53C33F4EE218}" srcId="{3363D233-3913-4EF5-8A19-01C25D113538}" destId="{C3C55CAA-F979-4888-A20B-181D18A3FB72}" srcOrd="1" destOrd="0" parTransId="{EBCEDDD1-9C82-4C59-9CB8-700171EA72BD}" sibTransId="{3E541D68-D081-434A-A1AB-757E224B5767}"/>
    <dgm:cxn modelId="{1B6BFC9D-329B-4724-82AD-C4BBE2E539CE}" type="presOf" srcId="{58A51185-C043-4F4A-B0D1-F68D7A4A7437}" destId="{74EA136E-FCFE-4813-BCC4-2B812F85AE65}" srcOrd="1" destOrd="0" presId="urn:microsoft.com/office/officeart/2008/layout/NameandTitleOrganizationalChart"/>
    <dgm:cxn modelId="{7CEC459F-6F85-4886-9200-B0C2776EFABE}" type="presOf" srcId="{DCBCC5EA-9D7B-4C7C-9C88-4F8D925C2DB6}" destId="{E1A60366-AF2F-441C-8646-A421E281234E}" srcOrd="0" destOrd="0" presId="urn:microsoft.com/office/officeart/2008/layout/NameandTitleOrganizationalChart"/>
    <dgm:cxn modelId="{2CB66EBA-9BA3-4D52-8B07-C3723CC99B17}" type="presOf" srcId="{F40738C8-F10B-4F8B-81C8-8FBA79FD4BB0}" destId="{9EA1F2B6-6FC1-4C97-859E-3C499D18A84B}" srcOrd="0" destOrd="0" presId="urn:microsoft.com/office/officeart/2008/layout/NameandTitleOrganizationalChart"/>
    <dgm:cxn modelId="{7C1073BC-2E83-4DF2-819B-E03256020C9B}" type="presOf" srcId="{D35AB861-634E-456F-9891-C8DA1F729F4B}" destId="{731D95D1-D3DA-470B-A90D-601404FF5306}" srcOrd="0" destOrd="0" presId="urn:microsoft.com/office/officeart/2008/layout/NameandTitleOrganizationalChart"/>
    <dgm:cxn modelId="{E539B6C5-0D50-4139-A57D-C0DFD816F7C3}" type="presOf" srcId="{93EBDF72-A384-449D-8FE1-47DDD4DD3AFA}" destId="{2CC183F7-935C-4615-8FA2-8F15E7901577}" srcOrd="0" destOrd="0" presId="urn:microsoft.com/office/officeart/2008/layout/NameandTitleOrganizationalChart"/>
    <dgm:cxn modelId="{DC96CAF6-2E22-453C-8320-DF1324F9BA1C}" type="presOf" srcId="{0AE181DB-B7BC-4C03-B881-CB177A385083}" destId="{F511F9B4-9466-4645-BA9E-FCA0393D84B5}" srcOrd="0" destOrd="0" presId="urn:microsoft.com/office/officeart/2008/layout/NameandTitleOrganizationalChart"/>
    <dgm:cxn modelId="{83531EFD-4435-47A4-9033-DE9C401B729E}" type="presOf" srcId="{3E541D68-D081-434A-A1AB-757E224B5767}" destId="{D79BF66C-A0E1-4C0F-8544-C74C8918D870}" srcOrd="0" destOrd="0" presId="urn:microsoft.com/office/officeart/2008/layout/NameandTitleOrganizationalChart"/>
    <dgm:cxn modelId="{D0382AFF-A407-4968-A585-806D73E8259D}" type="presOf" srcId="{D35AB861-634E-456F-9891-C8DA1F729F4B}" destId="{B88B90BA-ED0E-499F-BFFC-0DD204FF943C}" srcOrd="1" destOrd="0" presId="urn:microsoft.com/office/officeart/2008/layout/NameandTitleOrganizationalChart"/>
    <dgm:cxn modelId="{9CAFFB24-ABA6-4701-B817-29CB31D93D4E}" type="presParOf" srcId="{C625702C-329A-4646-98A1-9E8D516F80CD}" destId="{12FCD26E-AA05-4304-B5AF-34FC15F208A8}" srcOrd="0" destOrd="0" presId="urn:microsoft.com/office/officeart/2008/layout/NameandTitleOrganizationalChart"/>
    <dgm:cxn modelId="{8A67102D-D5F2-48EE-8A98-3F7B4AA43A04}" type="presParOf" srcId="{12FCD26E-AA05-4304-B5AF-34FC15F208A8}" destId="{99EDCBDD-6D5C-4AFF-8714-84547A7FD243}" srcOrd="0" destOrd="0" presId="urn:microsoft.com/office/officeart/2008/layout/NameandTitleOrganizationalChart"/>
    <dgm:cxn modelId="{FF573325-E683-46D0-B570-6E290DFB67DA}" type="presParOf" srcId="{99EDCBDD-6D5C-4AFF-8714-84547A7FD243}" destId="{F978FAD2-B53F-4C7E-A3A9-1C9F3C316861}" srcOrd="0" destOrd="0" presId="urn:microsoft.com/office/officeart/2008/layout/NameandTitleOrganizationalChart"/>
    <dgm:cxn modelId="{3548F571-FCF3-4253-B3F1-5A163FE6709C}" type="presParOf" srcId="{99EDCBDD-6D5C-4AFF-8714-84547A7FD243}" destId="{F511F9B4-9466-4645-BA9E-FCA0393D84B5}" srcOrd="1" destOrd="0" presId="urn:microsoft.com/office/officeart/2008/layout/NameandTitleOrganizationalChart"/>
    <dgm:cxn modelId="{A19DEE3A-31BB-46D7-9E6D-7B3D57A7833F}" type="presParOf" srcId="{99EDCBDD-6D5C-4AFF-8714-84547A7FD243}" destId="{9B91AA6E-B057-4444-9DEF-E401D72B511C}" srcOrd="2" destOrd="0" presId="urn:microsoft.com/office/officeart/2008/layout/NameandTitleOrganizationalChart"/>
    <dgm:cxn modelId="{678EA2CA-6F74-4C8C-B995-04960DE08EEA}" type="presParOf" srcId="{12FCD26E-AA05-4304-B5AF-34FC15F208A8}" destId="{01457565-6491-48F1-93D1-8BDC3FFAB92F}" srcOrd="1" destOrd="0" presId="urn:microsoft.com/office/officeart/2008/layout/NameandTitleOrganizationalChart"/>
    <dgm:cxn modelId="{080FADB7-5D1B-48F6-B973-BFCC67DFFABB}" type="presParOf" srcId="{01457565-6491-48F1-93D1-8BDC3FFAB92F}" destId="{2F9AF97B-AEE1-478D-82E3-D10616C0E8BF}" srcOrd="0" destOrd="0" presId="urn:microsoft.com/office/officeart/2008/layout/NameandTitleOrganizationalChart"/>
    <dgm:cxn modelId="{6BA42A8B-7ACC-4C81-91F7-8DA1E8F8A32D}" type="presParOf" srcId="{01457565-6491-48F1-93D1-8BDC3FFAB92F}" destId="{A7E17DFC-32A4-4974-9194-67B5F0098190}" srcOrd="1" destOrd="0" presId="urn:microsoft.com/office/officeart/2008/layout/NameandTitleOrganizationalChart"/>
    <dgm:cxn modelId="{86CEE94F-CC5F-4FCC-997B-2F7396A1EE1D}" type="presParOf" srcId="{A7E17DFC-32A4-4974-9194-67B5F0098190}" destId="{331ADD26-D68B-432D-8532-C65A9AA092F9}" srcOrd="0" destOrd="0" presId="urn:microsoft.com/office/officeart/2008/layout/NameandTitleOrganizationalChart"/>
    <dgm:cxn modelId="{0AC13755-4B38-4A66-9E0C-D9CD5847A658}" type="presParOf" srcId="{331ADD26-D68B-432D-8532-C65A9AA092F9}" destId="{3FFFD25A-4B5B-4BBD-AEA6-50C26785772D}" srcOrd="0" destOrd="0" presId="urn:microsoft.com/office/officeart/2008/layout/NameandTitleOrganizationalChart"/>
    <dgm:cxn modelId="{44C584FE-96B7-4C42-B352-FD62D246DE67}" type="presParOf" srcId="{331ADD26-D68B-432D-8532-C65A9AA092F9}" destId="{D79BF66C-A0E1-4C0F-8544-C74C8918D870}" srcOrd="1" destOrd="0" presId="urn:microsoft.com/office/officeart/2008/layout/NameandTitleOrganizationalChart"/>
    <dgm:cxn modelId="{C8A6E185-9510-4F68-9BD4-20E9FC64D015}" type="presParOf" srcId="{331ADD26-D68B-432D-8532-C65A9AA092F9}" destId="{C303F719-E5A4-4CF7-8946-243D96EAE5AA}" srcOrd="2" destOrd="0" presId="urn:microsoft.com/office/officeart/2008/layout/NameandTitleOrganizationalChart"/>
    <dgm:cxn modelId="{49D986D1-7C01-4F63-9F0E-12A8E7EEAA7C}" type="presParOf" srcId="{A7E17DFC-32A4-4974-9194-67B5F0098190}" destId="{B3F6A669-837C-4305-B144-E7E64DE7D483}" srcOrd="1" destOrd="0" presId="urn:microsoft.com/office/officeart/2008/layout/NameandTitleOrganizationalChart"/>
    <dgm:cxn modelId="{CFF12CE0-ABCA-4D12-B221-12B9287C61B9}" type="presParOf" srcId="{A7E17DFC-32A4-4974-9194-67B5F0098190}" destId="{B02BC7E1-B231-4A9C-95D0-340AA68A1332}" srcOrd="2" destOrd="0" presId="urn:microsoft.com/office/officeart/2008/layout/NameandTitleOrganizationalChart"/>
    <dgm:cxn modelId="{CAD88C51-FF02-4BAD-9F48-74469CEDD62A}" type="presParOf" srcId="{01457565-6491-48F1-93D1-8BDC3FFAB92F}" destId="{2CC183F7-935C-4615-8FA2-8F15E7901577}" srcOrd="2" destOrd="0" presId="urn:microsoft.com/office/officeart/2008/layout/NameandTitleOrganizationalChart"/>
    <dgm:cxn modelId="{2D368C87-8C7E-4D91-90FB-23AD8C8EC7BC}" type="presParOf" srcId="{01457565-6491-48F1-93D1-8BDC3FFAB92F}" destId="{CF0C9E93-BCBC-47C5-8A2C-3D702A42AA25}" srcOrd="3" destOrd="0" presId="urn:microsoft.com/office/officeart/2008/layout/NameandTitleOrganizationalChart"/>
    <dgm:cxn modelId="{D5B19F81-6EA0-4FC0-9D2B-956205DD1695}" type="presParOf" srcId="{CF0C9E93-BCBC-47C5-8A2C-3D702A42AA25}" destId="{5BEA8036-DFE0-4A6F-B430-18E517B7E647}" srcOrd="0" destOrd="0" presId="urn:microsoft.com/office/officeart/2008/layout/NameandTitleOrganizationalChart"/>
    <dgm:cxn modelId="{B73CC40B-EE46-4B93-A6AA-CFEDCA08F25C}" type="presParOf" srcId="{5BEA8036-DFE0-4A6F-B430-18E517B7E647}" destId="{E7974BD9-8AC0-4B42-8701-21213F99122D}" srcOrd="0" destOrd="0" presId="urn:microsoft.com/office/officeart/2008/layout/NameandTitleOrganizationalChart"/>
    <dgm:cxn modelId="{1702A85C-6BF9-4040-8CD6-2EE59095CE0B}" type="presParOf" srcId="{5BEA8036-DFE0-4A6F-B430-18E517B7E647}" destId="{E1A60366-AF2F-441C-8646-A421E281234E}" srcOrd="1" destOrd="0" presId="urn:microsoft.com/office/officeart/2008/layout/NameandTitleOrganizationalChart"/>
    <dgm:cxn modelId="{1E5A4647-3D8D-4E0C-8C5B-357D5A93D815}" type="presParOf" srcId="{5BEA8036-DFE0-4A6F-B430-18E517B7E647}" destId="{CAF83A04-4EBE-4664-A977-2848E392C6A0}" srcOrd="2" destOrd="0" presId="urn:microsoft.com/office/officeart/2008/layout/NameandTitleOrganizationalChart"/>
    <dgm:cxn modelId="{6C35312F-087E-4561-8009-85B43821A454}" type="presParOf" srcId="{CF0C9E93-BCBC-47C5-8A2C-3D702A42AA25}" destId="{B8E811F2-DD2E-4500-A154-A26948BEA43E}" srcOrd="1" destOrd="0" presId="urn:microsoft.com/office/officeart/2008/layout/NameandTitleOrganizationalChart"/>
    <dgm:cxn modelId="{D235A07E-C82E-4DC9-AC30-EF87067D906B}" type="presParOf" srcId="{CF0C9E93-BCBC-47C5-8A2C-3D702A42AA25}" destId="{67FE7B54-F57A-4D9E-83C3-86FD5D73014A}" srcOrd="2" destOrd="0" presId="urn:microsoft.com/office/officeart/2008/layout/NameandTitleOrganizationalChart"/>
    <dgm:cxn modelId="{23C56660-558A-4E5C-BBF1-986F77916C1E}" type="presParOf" srcId="{01457565-6491-48F1-93D1-8BDC3FFAB92F}" destId="{9BAE883B-665A-4E47-B299-73A935FBEE02}" srcOrd="4" destOrd="0" presId="urn:microsoft.com/office/officeart/2008/layout/NameandTitleOrganizationalChart"/>
    <dgm:cxn modelId="{8A0D73F1-6815-4492-8D1E-F559DCD0B482}" type="presParOf" srcId="{01457565-6491-48F1-93D1-8BDC3FFAB92F}" destId="{B60DA500-9EC7-4AED-8AEB-9BE98C090F98}" srcOrd="5" destOrd="0" presId="urn:microsoft.com/office/officeart/2008/layout/NameandTitleOrganizationalChart"/>
    <dgm:cxn modelId="{B791A7D3-46D5-4F71-841A-5CC48DA2A2C4}" type="presParOf" srcId="{B60DA500-9EC7-4AED-8AEB-9BE98C090F98}" destId="{3867D85C-FF02-4A8B-9637-FF90992C4E19}" srcOrd="0" destOrd="0" presId="urn:microsoft.com/office/officeart/2008/layout/NameandTitleOrganizationalChart"/>
    <dgm:cxn modelId="{89C93D79-A00B-4D94-B637-DB1DAE21806B}" type="presParOf" srcId="{3867D85C-FF02-4A8B-9637-FF90992C4E19}" destId="{3160D913-0AB4-4910-8778-15BACB35BFFC}" srcOrd="0" destOrd="0" presId="urn:microsoft.com/office/officeart/2008/layout/NameandTitleOrganizationalChart"/>
    <dgm:cxn modelId="{6868C973-EEA5-4B07-8A8D-02EB273471D2}" type="presParOf" srcId="{3867D85C-FF02-4A8B-9637-FF90992C4E19}" destId="{9EA1F2B6-6FC1-4C97-859E-3C499D18A84B}" srcOrd="1" destOrd="0" presId="urn:microsoft.com/office/officeart/2008/layout/NameandTitleOrganizationalChart"/>
    <dgm:cxn modelId="{69F79E5E-DDE3-4111-B270-C250DD2D205B}" type="presParOf" srcId="{3867D85C-FF02-4A8B-9637-FF90992C4E19}" destId="{E36001B1-6F2E-4EC0-B16E-3BBEDD86489C}" srcOrd="2" destOrd="0" presId="urn:microsoft.com/office/officeart/2008/layout/NameandTitleOrganizationalChart"/>
    <dgm:cxn modelId="{729E89DE-55A6-4727-BC7D-04BA39889A7D}" type="presParOf" srcId="{B60DA500-9EC7-4AED-8AEB-9BE98C090F98}" destId="{E65C3E2B-5499-4D41-8A24-3E13ADD994D1}" srcOrd="1" destOrd="0" presId="urn:microsoft.com/office/officeart/2008/layout/NameandTitleOrganizationalChart"/>
    <dgm:cxn modelId="{07E5765F-E6B3-4ECA-908D-76C7FCBBA8A3}" type="presParOf" srcId="{B60DA500-9EC7-4AED-8AEB-9BE98C090F98}" destId="{B1131DE4-A249-4ACE-9E0A-DE42D2B85117}" srcOrd="2" destOrd="0" presId="urn:microsoft.com/office/officeart/2008/layout/NameandTitleOrganizationalChart"/>
    <dgm:cxn modelId="{D0BE072E-B343-4020-B0EB-A65782156607}" type="presParOf" srcId="{01457565-6491-48F1-93D1-8BDC3FFAB92F}" destId="{04D42AA3-C961-4949-AC14-AC19CD946876}" srcOrd="6" destOrd="0" presId="urn:microsoft.com/office/officeart/2008/layout/NameandTitleOrganizationalChart"/>
    <dgm:cxn modelId="{A92C4CB6-BA2F-4D8A-9C11-C09D49993395}" type="presParOf" srcId="{01457565-6491-48F1-93D1-8BDC3FFAB92F}" destId="{B6A22673-F9E0-43DB-A22A-892AF52EF8DB}" srcOrd="7" destOrd="0" presId="urn:microsoft.com/office/officeart/2008/layout/NameandTitleOrganizationalChart"/>
    <dgm:cxn modelId="{65CFFA68-7E82-4F47-AD55-AEEAF4C364E9}" type="presParOf" srcId="{B6A22673-F9E0-43DB-A22A-892AF52EF8DB}" destId="{218E547C-25E5-42E3-B488-BD63D5A028CF}" srcOrd="0" destOrd="0" presId="urn:microsoft.com/office/officeart/2008/layout/NameandTitleOrganizationalChart"/>
    <dgm:cxn modelId="{3601DECB-7700-4507-ABEE-33C745CDEBB3}" type="presParOf" srcId="{218E547C-25E5-42E3-B488-BD63D5A028CF}" destId="{731D95D1-D3DA-470B-A90D-601404FF5306}" srcOrd="0" destOrd="0" presId="urn:microsoft.com/office/officeart/2008/layout/NameandTitleOrganizationalChart"/>
    <dgm:cxn modelId="{8AF721BB-37D3-4FEB-9ECB-58BBA6B0DAB9}" type="presParOf" srcId="{218E547C-25E5-42E3-B488-BD63D5A028CF}" destId="{FFE374A3-C06A-4A0C-95AC-6DFFD2624324}" srcOrd="1" destOrd="0" presId="urn:microsoft.com/office/officeart/2008/layout/NameandTitleOrganizationalChart"/>
    <dgm:cxn modelId="{03771E0C-3C59-417E-B7EB-E4A1C9937787}" type="presParOf" srcId="{218E547C-25E5-42E3-B488-BD63D5A028CF}" destId="{B88B90BA-ED0E-499F-BFFC-0DD204FF943C}" srcOrd="2" destOrd="0" presId="urn:microsoft.com/office/officeart/2008/layout/NameandTitleOrganizationalChart"/>
    <dgm:cxn modelId="{246510BE-3E12-424F-AA42-B2C44429FAD4}" type="presParOf" srcId="{B6A22673-F9E0-43DB-A22A-892AF52EF8DB}" destId="{9061867E-3211-4FB4-92E3-17EF84FE5168}" srcOrd="1" destOrd="0" presId="urn:microsoft.com/office/officeart/2008/layout/NameandTitleOrganizationalChart"/>
    <dgm:cxn modelId="{441B5EBD-5EAE-4DB8-8755-6631F249ABA6}" type="presParOf" srcId="{B6A22673-F9E0-43DB-A22A-892AF52EF8DB}" destId="{9CBC5C45-0602-48B2-9ECB-E6FE3233ED99}" srcOrd="2" destOrd="0" presId="urn:microsoft.com/office/officeart/2008/layout/NameandTitleOrganizationalChart"/>
    <dgm:cxn modelId="{3CA11C69-D4FC-4D88-8170-FA635211DDCA}" type="presParOf" srcId="{12FCD26E-AA05-4304-B5AF-34FC15F208A8}" destId="{9C1702F0-2F55-4BDC-8C00-5D9FB0018CCA}" srcOrd="2" destOrd="0" presId="urn:microsoft.com/office/officeart/2008/layout/NameandTitleOrganizationalChart"/>
    <dgm:cxn modelId="{42C819D3-08AC-407B-9559-EBE46C954ECE}" type="presParOf" srcId="{9C1702F0-2F55-4BDC-8C00-5D9FB0018CCA}" destId="{E4F556DF-EB1B-4318-B477-B3C4515E05D7}" srcOrd="0" destOrd="0" presId="urn:microsoft.com/office/officeart/2008/layout/NameandTitleOrganizationalChart"/>
    <dgm:cxn modelId="{1B46BE27-B3CC-4104-BA89-A398D34CA1F2}" type="presParOf" srcId="{9C1702F0-2F55-4BDC-8C00-5D9FB0018CCA}" destId="{3480CB8F-A90E-42C5-84EF-FE599F459992}" srcOrd="1" destOrd="0" presId="urn:microsoft.com/office/officeart/2008/layout/NameandTitleOrganizationalChart"/>
    <dgm:cxn modelId="{D45C0B34-35E7-4152-9D82-724A039462EF}" type="presParOf" srcId="{3480CB8F-A90E-42C5-84EF-FE599F459992}" destId="{C081210D-4C94-4976-B9A1-1EB098BAD1DA}" srcOrd="0" destOrd="0" presId="urn:microsoft.com/office/officeart/2008/layout/NameandTitleOrganizationalChart"/>
    <dgm:cxn modelId="{FAC50AE7-D5EA-4805-B321-ED8214FED869}" type="presParOf" srcId="{C081210D-4C94-4976-B9A1-1EB098BAD1DA}" destId="{D69956D1-0647-4252-B41F-098C06BB19DE}" srcOrd="0" destOrd="0" presId="urn:microsoft.com/office/officeart/2008/layout/NameandTitleOrganizationalChart"/>
    <dgm:cxn modelId="{36700C98-E366-4EE5-93AC-1FE35D0C9D26}" type="presParOf" srcId="{C081210D-4C94-4976-B9A1-1EB098BAD1DA}" destId="{6815A168-70E7-40C6-80BC-9E4242987279}" srcOrd="1" destOrd="0" presId="urn:microsoft.com/office/officeart/2008/layout/NameandTitleOrganizationalChart"/>
    <dgm:cxn modelId="{5EFAA54D-8243-478C-B66C-CFC0F0D253BD}" type="presParOf" srcId="{C081210D-4C94-4976-B9A1-1EB098BAD1DA}" destId="{74EA136E-FCFE-4813-BCC4-2B812F85AE65}" srcOrd="2" destOrd="0" presId="urn:microsoft.com/office/officeart/2008/layout/NameandTitleOrganizationalChart"/>
    <dgm:cxn modelId="{6777B660-10F7-43BF-8301-E3AF2651AF2C}" type="presParOf" srcId="{3480CB8F-A90E-42C5-84EF-FE599F459992}" destId="{19BE67BA-70A5-4F0F-A430-FE9C823C6B46}" srcOrd="1" destOrd="0" presId="urn:microsoft.com/office/officeart/2008/layout/NameandTitleOrganizationalChart"/>
    <dgm:cxn modelId="{C690153E-56AF-4590-975C-FB5A42F71ED8}" type="presParOf" srcId="{3480CB8F-A90E-42C5-84EF-FE599F459992}" destId="{B374AF0D-4743-4A2C-8AC8-1087F6D5816A}" srcOrd="2" destOrd="0" presId="urn:microsoft.com/office/officeart/2008/layout/NameandTitleOrganizationalChar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4021A9-8ABB-4F12-AA6B-A26266AA64B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BO"/>
        </a:p>
      </dgm:t>
    </dgm:pt>
    <dgm:pt modelId="{30A6E982-32C9-4453-8982-8E6C995A7EF8}">
      <dgm:prSet phldrT="[Texto]" custT="1"/>
      <dgm:spPr>
        <a:noFill/>
        <a:ln>
          <a:solidFill>
            <a:srgbClr val="C00000"/>
          </a:solidFill>
        </a:ln>
      </dgm:spPr>
      <dgm:t>
        <a:bodyPr/>
        <a:lstStyle/>
        <a:p>
          <a:pPr algn="l">
            <a:buFont typeface="Symbol" panose="05050102010706020507" pitchFamily="18" charset="2"/>
            <a:buChar char=""/>
          </a:pPr>
          <a:r>
            <a:rPr lang="es-ES" sz="2400" dirty="0">
              <a:solidFill>
                <a:schemeClr val="tx1"/>
              </a:solidFill>
            </a:rPr>
            <a:t>Motivación: surge de la necesidad de abordar los desafíos que el cambio climático y la </a:t>
          </a:r>
          <a:r>
            <a:rPr lang="es-ES" sz="2400" dirty="0" err="1">
              <a:solidFill>
                <a:schemeClr val="tx1"/>
              </a:solidFill>
            </a:rPr>
            <a:t>insustentabilidad</a:t>
          </a:r>
          <a:r>
            <a:rPr lang="es-ES" sz="2400" dirty="0">
              <a:solidFill>
                <a:schemeClr val="tx1"/>
              </a:solidFill>
            </a:rPr>
            <a:t> de la producción plantean para este cultivo crucial en la región.</a:t>
          </a:r>
        </a:p>
        <a:p>
          <a:pPr algn="l">
            <a:buFont typeface="Symbol" panose="05050102010706020507" pitchFamily="18" charset="2"/>
            <a:buChar char=""/>
          </a:pPr>
          <a:r>
            <a:rPr lang="es-ES" sz="2400" dirty="0">
              <a:solidFill>
                <a:schemeClr val="tx1"/>
              </a:solidFill>
            </a:rPr>
            <a:t>es importante conocer métodos estadísticos para procesar datos provenientes de dos factores, como en este caso, la materia orgánica y las variedades de quinua que serán procesadas con un arreglo </a:t>
          </a:r>
          <a:r>
            <a:rPr lang="es-ES" sz="2400" dirty="0" err="1">
              <a:solidFill>
                <a:schemeClr val="tx1"/>
              </a:solidFill>
            </a:rPr>
            <a:t>bifactorial</a:t>
          </a:r>
          <a:r>
            <a:rPr lang="es-ES" sz="2400" dirty="0">
              <a:solidFill>
                <a:schemeClr val="tx1"/>
              </a:solidFill>
            </a:rPr>
            <a:t> en diseño bloques completos al azar.</a:t>
          </a:r>
          <a:endParaRPr lang="es-BO" sz="2400" dirty="0">
            <a:solidFill>
              <a:schemeClr val="tx1"/>
            </a:solidFill>
          </a:endParaRPr>
        </a:p>
      </dgm:t>
    </dgm:pt>
    <dgm:pt modelId="{1D041B90-C4B7-4568-8618-F5C89DEEA316}" type="parTrans" cxnId="{57798DF4-DA32-4C4F-9889-C6BD5FDF872B}">
      <dgm:prSet/>
      <dgm:spPr/>
      <dgm:t>
        <a:bodyPr/>
        <a:lstStyle/>
        <a:p>
          <a:endParaRPr lang="es-BO" sz="2400"/>
        </a:p>
      </dgm:t>
    </dgm:pt>
    <dgm:pt modelId="{E6077DF8-34D8-48FF-AD4E-9B70C2638060}" type="sibTrans" cxnId="{57798DF4-DA32-4C4F-9889-C6BD5FDF872B}">
      <dgm:prSet/>
      <dgm:spPr/>
      <dgm:t>
        <a:bodyPr/>
        <a:lstStyle/>
        <a:p>
          <a:endParaRPr lang="es-BO" sz="2400"/>
        </a:p>
      </dgm:t>
    </dgm:pt>
    <dgm:pt modelId="{A3C68E6C-E4CE-4ADC-999E-0234DB92A266}" type="pres">
      <dgm:prSet presAssocID="{C64021A9-8ABB-4F12-AA6B-A26266AA64B6}" presName="Name0" presStyleCnt="0">
        <dgm:presLayoutVars>
          <dgm:dir/>
          <dgm:animLvl val="lvl"/>
          <dgm:resizeHandles val="exact"/>
        </dgm:presLayoutVars>
      </dgm:prSet>
      <dgm:spPr/>
    </dgm:pt>
    <dgm:pt modelId="{D364763B-A14C-4479-A97E-D9634B6A333D}" type="pres">
      <dgm:prSet presAssocID="{30A6E982-32C9-4453-8982-8E6C995A7EF8}" presName="linNode" presStyleCnt="0"/>
      <dgm:spPr/>
    </dgm:pt>
    <dgm:pt modelId="{5061C4A9-2B31-4261-8C51-00197F3F3FF1}" type="pres">
      <dgm:prSet presAssocID="{30A6E982-32C9-4453-8982-8E6C995A7EF8}" presName="parentText" presStyleLbl="node1" presStyleIdx="0" presStyleCnt="1" custScaleX="270806">
        <dgm:presLayoutVars>
          <dgm:chMax val="1"/>
          <dgm:bulletEnabled val="1"/>
        </dgm:presLayoutVars>
      </dgm:prSet>
      <dgm:spPr/>
    </dgm:pt>
  </dgm:ptLst>
  <dgm:cxnLst>
    <dgm:cxn modelId="{BB27966E-96FE-4F25-80FC-A991556CDA45}" type="presOf" srcId="{C64021A9-8ABB-4F12-AA6B-A26266AA64B6}" destId="{A3C68E6C-E4CE-4ADC-999E-0234DB92A266}" srcOrd="0" destOrd="0" presId="urn:microsoft.com/office/officeart/2005/8/layout/vList5"/>
    <dgm:cxn modelId="{B63397C4-D99D-4141-808E-31F25DCAE5B5}" type="presOf" srcId="{30A6E982-32C9-4453-8982-8E6C995A7EF8}" destId="{5061C4A9-2B31-4261-8C51-00197F3F3FF1}" srcOrd="0" destOrd="0" presId="urn:microsoft.com/office/officeart/2005/8/layout/vList5"/>
    <dgm:cxn modelId="{57798DF4-DA32-4C4F-9889-C6BD5FDF872B}" srcId="{C64021A9-8ABB-4F12-AA6B-A26266AA64B6}" destId="{30A6E982-32C9-4453-8982-8E6C995A7EF8}" srcOrd="0" destOrd="0" parTransId="{1D041B90-C4B7-4568-8618-F5C89DEEA316}" sibTransId="{E6077DF8-34D8-48FF-AD4E-9B70C2638060}"/>
    <dgm:cxn modelId="{6C5220C7-06CD-41B4-BCC6-B89054AE56AB}" type="presParOf" srcId="{A3C68E6C-E4CE-4ADC-999E-0234DB92A266}" destId="{D364763B-A14C-4479-A97E-D9634B6A333D}" srcOrd="0" destOrd="0" presId="urn:microsoft.com/office/officeart/2005/8/layout/vList5"/>
    <dgm:cxn modelId="{71676018-EE4C-40C7-9906-1CA648F38CF8}" type="presParOf" srcId="{D364763B-A14C-4479-A97E-D9634B6A333D}" destId="{5061C4A9-2B31-4261-8C51-00197F3F3FF1}"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674119-44D9-4197-9E05-8545D200E0B0}" type="doc">
      <dgm:prSet loTypeId="urn:microsoft.com/office/officeart/2005/8/layout/radial5" loCatId="cycle" qsTypeId="urn:microsoft.com/office/officeart/2005/8/quickstyle/3d3" qsCatId="3D" csTypeId="urn:microsoft.com/office/officeart/2005/8/colors/accent1_2" csCatId="accent1" phldr="1"/>
      <dgm:spPr/>
      <dgm:t>
        <a:bodyPr/>
        <a:lstStyle/>
        <a:p>
          <a:endParaRPr lang="es-BO"/>
        </a:p>
      </dgm:t>
    </dgm:pt>
    <dgm:pt modelId="{069F5CE8-5BE4-43AD-8993-A0226B621F80}">
      <dgm:prSet phldrT="[Texto]"/>
      <dgm:spPr/>
      <dgm:t>
        <a:bodyPr/>
        <a:lstStyle/>
        <a:p>
          <a:r>
            <a:rPr lang="es-BO" dirty="0"/>
            <a:t>QUINUA</a:t>
          </a:r>
        </a:p>
      </dgm:t>
    </dgm:pt>
    <dgm:pt modelId="{584B1B04-7112-42E5-B6A5-C3181D3273E7}" type="parTrans" cxnId="{302DB19B-1E3D-486A-BAC4-A15F1013E2C1}">
      <dgm:prSet/>
      <dgm:spPr/>
      <dgm:t>
        <a:bodyPr/>
        <a:lstStyle/>
        <a:p>
          <a:endParaRPr lang="es-BO"/>
        </a:p>
      </dgm:t>
    </dgm:pt>
    <dgm:pt modelId="{32656A80-93D3-4820-B7DC-78CDFA5188E3}" type="sibTrans" cxnId="{302DB19B-1E3D-486A-BAC4-A15F1013E2C1}">
      <dgm:prSet/>
      <dgm:spPr/>
      <dgm:t>
        <a:bodyPr/>
        <a:lstStyle/>
        <a:p>
          <a:endParaRPr lang="es-BO"/>
        </a:p>
      </dgm:t>
    </dgm:pt>
    <dgm:pt modelId="{F96A9141-F209-417F-A32B-66A1BDEC4FDF}">
      <dgm:prSet phldrT="[Texto]" custT="1"/>
      <dgm:spPr/>
      <dgm:t>
        <a:bodyPr/>
        <a:lstStyle/>
        <a:p>
          <a:r>
            <a:rPr lang="es-BO" sz="2400" dirty="0"/>
            <a:t>Valles Interandinos</a:t>
          </a:r>
        </a:p>
      </dgm:t>
    </dgm:pt>
    <dgm:pt modelId="{05A31AFB-6169-4216-91B1-AF2E6138355F}" type="parTrans" cxnId="{2AA03D5C-6769-4E47-B4F0-E8F937377B5C}">
      <dgm:prSet/>
      <dgm:spPr/>
      <dgm:t>
        <a:bodyPr/>
        <a:lstStyle/>
        <a:p>
          <a:endParaRPr lang="es-BO"/>
        </a:p>
      </dgm:t>
    </dgm:pt>
    <dgm:pt modelId="{8CC7B8F5-CE58-48BD-8BBD-F0BCD650970C}" type="sibTrans" cxnId="{2AA03D5C-6769-4E47-B4F0-E8F937377B5C}">
      <dgm:prSet/>
      <dgm:spPr/>
      <dgm:t>
        <a:bodyPr/>
        <a:lstStyle/>
        <a:p>
          <a:endParaRPr lang="es-BO"/>
        </a:p>
      </dgm:t>
    </dgm:pt>
    <dgm:pt modelId="{E523B1FF-1FD0-49C8-8FCB-C6382A23BC9E}">
      <dgm:prSet phldrT="[Texto]" custT="1"/>
      <dgm:spPr/>
      <dgm:t>
        <a:bodyPr/>
        <a:lstStyle/>
        <a:p>
          <a:r>
            <a:rPr lang="es-BO" sz="2400" dirty="0"/>
            <a:t>Yungas</a:t>
          </a:r>
        </a:p>
      </dgm:t>
    </dgm:pt>
    <dgm:pt modelId="{D7F80B8F-BF1A-4497-90DC-9E52291735E4}" type="parTrans" cxnId="{5D123764-930D-414F-AB7F-5764F32B0739}">
      <dgm:prSet/>
      <dgm:spPr/>
      <dgm:t>
        <a:bodyPr/>
        <a:lstStyle/>
        <a:p>
          <a:endParaRPr lang="es-BO"/>
        </a:p>
      </dgm:t>
    </dgm:pt>
    <dgm:pt modelId="{351B28A5-278C-46AB-BD77-9D9982886846}" type="sibTrans" cxnId="{5D123764-930D-414F-AB7F-5764F32B0739}">
      <dgm:prSet/>
      <dgm:spPr/>
      <dgm:t>
        <a:bodyPr/>
        <a:lstStyle/>
        <a:p>
          <a:endParaRPr lang="es-BO"/>
        </a:p>
      </dgm:t>
    </dgm:pt>
    <dgm:pt modelId="{6D26CF55-8B3C-45A0-9B67-A8F89E60CF5B}">
      <dgm:prSet phldrT="[Texto]" custT="1"/>
      <dgm:spPr/>
      <dgm:t>
        <a:bodyPr/>
        <a:lstStyle/>
        <a:p>
          <a:r>
            <a:rPr lang="es-BO" sz="2400" dirty="0"/>
            <a:t>Salares</a:t>
          </a:r>
        </a:p>
      </dgm:t>
    </dgm:pt>
    <dgm:pt modelId="{661C5893-8740-4F0C-8831-A9BF9AC7C850}" type="parTrans" cxnId="{1BE32EE0-7B9B-4CF7-A378-BC26F8BED4D9}">
      <dgm:prSet/>
      <dgm:spPr/>
      <dgm:t>
        <a:bodyPr/>
        <a:lstStyle/>
        <a:p>
          <a:endParaRPr lang="es-BO"/>
        </a:p>
      </dgm:t>
    </dgm:pt>
    <dgm:pt modelId="{4552EE33-8D25-4889-9BEC-5C047852F5C4}" type="sibTrans" cxnId="{1BE32EE0-7B9B-4CF7-A378-BC26F8BED4D9}">
      <dgm:prSet/>
      <dgm:spPr/>
      <dgm:t>
        <a:bodyPr/>
        <a:lstStyle/>
        <a:p>
          <a:endParaRPr lang="es-BO"/>
        </a:p>
      </dgm:t>
    </dgm:pt>
    <dgm:pt modelId="{D0122857-CFDC-4D61-A7AD-8BA44593A616}">
      <dgm:prSet phldrT="[Texto]" custT="1"/>
      <dgm:spPr/>
      <dgm:t>
        <a:bodyPr/>
        <a:lstStyle/>
        <a:p>
          <a:r>
            <a:rPr lang="es-BO" sz="2400" dirty="0"/>
            <a:t>Altiplano</a:t>
          </a:r>
        </a:p>
      </dgm:t>
    </dgm:pt>
    <dgm:pt modelId="{7F8F50AB-1507-4D36-88B4-95464ED1914A}" type="parTrans" cxnId="{6A45D9D7-77D2-4E12-8A54-492C2DE45CFE}">
      <dgm:prSet/>
      <dgm:spPr/>
      <dgm:t>
        <a:bodyPr/>
        <a:lstStyle/>
        <a:p>
          <a:endParaRPr lang="es-BO"/>
        </a:p>
      </dgm:t>
    </dgm:pt>
    <dgm:pt modelId="{467C6AA2-4274-49DE-9B8B-EA4F1095AE03}" type="sibTrans" cxnId="{6A45D9D7-77D2-4E12-8A54-492C2DE45CFE}">
      <dgm:prSet/>
      <dgm:spPr/>
      <dgm:t>
        <a:bodyPr/>
        <a:lstStyle/>
        <a:p>
          <a:endParaRPr lang="es-BO"/>
        </a:p>
      </dgm:t>
    </dgm:pt>
    <dgm:pt modelId="{E33CF3EF-28E5-4A7C-9CCD-5B324BF63690}" type="pres">
      <dgm:prSet presAssocID="{CA674119-44D9-4197-9E05-8545D200E0B0}" presName="Name0" presStyleCnt="0">
        <dgm:presLayoutVars>
          <dgm:chMax val="1"/>
          <dgm:dir/>
          <dgm:animLvl val="ctr"/>
          <dgm:resizeHandles val="exact"/>
        </dgm:presLayoutVars>
      </dgm:prSet>
      <dgm:spPr/>
    </dgm:pt>
    <dgm:pt modelId="{C2400E80-7D14-4BA1-B811-DF2026FE34F2}" type="pres">
      <dgm:prSet presAssocID="{069F5CE8-5BE4-43AD-8993-A0226B621F80}" presName="centerShape" presStyleLbl="node0" presStyleIdx="0" presStyleCnt="1"/>
      <dgm:spPr/>
    </dgm:pt>
    <dgm:pt modelId="{8F40FA6E-815D-460A-A719-FC51AE44F519}" type="pres">
      <dgm:prSet presAssocID="{05A31AFB-6169-4216-91B1-AF2E6138355F}" presName="parTrans" presStyleLbl="sibTrans2D1" presStyleIdx="0" presStyleCnt="4"/>
      <dgm:spPr/>
    </dgm:pt>
    <dgm:pt modelId="{59866FE3-C5A9-4D17-952D-379A594E4CFA}" type="pres">
      <dgm:prSet presAssocID="{05A31AFB-6169-4216-91B1-AF2E6138355F}" presName="connectorText" presStyleLbl="sibTrans2D1" presStyleIdx="0" presStyleCnt="4"/>
      <dgm:spPr/>
    </dgm:pt>
    <dgm:pt modelId="{76018F7D-C1A4-45BC-8BEA-D4103A2DE692}" type="pres">
      <dgm:prSet presAssocID="{F96A9141-F209-417F-A32B-66A1BDEC4FDF}" presName="node" presStyleLbl="node1" presStyleIdx="0" presStyleCnt="4" custScaleX="196174" custScaleY="125865">
        <dgm:presLayoutVars>
          <dgm:bulletEnabled val="1"/>
        </dgm:presLayoutVars>
      </dgm:prSet>
      <dgm:spPr/>
    </dgm:pt>
    <dgm:pt modelId="{5C37ED6A-E4B1-482C-BEA5-260E3BF11B47}" type="pres">
      <dgm:prSet presAssocID="{D7F80B8F-BF1A-4497-90DC-9E52291735E4}" presName="parTrans" presStyleLbl="sibTrans2D1" presStyleIdx="1" presStyleCnt="4"/>
      <dgm:spPr/>
    </dgm:pt>
    <dgm:pt modelId="{49B41070-9368-4586-833A-B6AB47564916}" type="pres">
      <dgm:prSet presAssocID="{D7F80B8F-BF1A-4497-90DC-9E52291735E4}" presName="connectorText" presStyleLbl="sibTrans2D1" presStyleIdx="1" presStyleCnt="4"/>
      <dgm:spPr/>
    </dgm:pt>
    <dgm:pt modelId="{6B420F7F-2C2E-4F04-A17F-564BC9562DD1}" type="pres">
      <dgm:prSet presAssocID="{E523B1FF-1FD0-49C8-8FCB-C6382A23BC9E}" presName="node" presStyleLbl="node1" presStyleIdx="1" presStyleCnt="4" custScaleX="151169" custScaleY="124531" custRadScaleRad="118148">
        <dgm:presLayoutVars>
          <dgm:bulletEnabled val="1"/>
        </dgm:presLayoutVars>
      </dgm:prSet>
      <dgm:spPr/>
    </dgm:pt>
    <dgm:pt modelId="{F5C05B1F-EE2E-4E28-8FAA-9C82AAB9EE1A}" type="pres">
      <dgm:prSet presAssocID="{661C5893-8740-4F0C-8831-A9BF9AC7C850}" presName="parTrans" presStyleLbl="sibTrans2D1" presStyleIdx="2" presStyleCnt="4"/>
      <dgm:spPr/>
    </dgm:pt>
    <dgm:pt modelId="{45D0B5CF-2B9A-498B-A974-8D77928422E6}" type="pres">
      <dgm:prSet presAssocID="{661C5893-8740-4F0C-8831-A9BF9AC7C850}" presName="connectorText" presStyleLbl="sibTrans2D1" presStyleIdx="2" presStyleCnt="4"/>
      <dgm:spPr/>
    </dgm:pt>
    <dgm:pt modelId="{761DAFB0-27A0-4285-B6E1-93C7896531DC}" type="pres">
      <dgm:prSet presAssocID="{6D26CF55-8B3C-45A0-9B67-A8F89E60CF5B}" presName="node" presStyleLbl="node1" presStyleIdx="2" presStyleCnt="4" custScaleX="199940" custScaleY="126828">
        <dgm:presLayoutVars>
          <dgm:bulletEnabled val="1"/>
        </dgm:presLayoutVars>
      </dgm:prSet>
      <dgm:spPr/>
    </dgm:pt>
    <dgm:pt modelId="{E4E0923D-3C3D-4E0B-AABD-0FBD303E0F06}" type="pres">
      <dgm:prSet presAssocID="{7F8F50AB-1507-4D36-88B4-95464ED1914A}" presName="parTrans" presStyleLbl="sibTrans2D1" presStyleIdx="3" presStyleCnt="4"/>
      <dgm:spPr/>
    </dgm:pt>
    <dgm:pt modelId="{E1BA2A7C-434E-481C-838A-EF0CF5C6BA0C}" type="pres">
      <dgm:prSet presAssocID="{7F8F50AB-1507-4D36-88B4-95464ED1914A}" presName="connectorText" presStyleLbl="sibTrans2D1" presStyleIdx="3" presStyleCnt="4"/>
      <dgm:spPr/>
    </dgm:pt>
    <dgm:pt modelId="{18CC0A1E-B495-4C63-8649-82696C9C3AC0}" type="pres">
      <dgm:prSet presAssocID="{D0122857-CFDC-4D61-A7AD-8BA44593A616}" presName="node" presStyleLbl="node1" presStyleIdx="3" presStyleCnt="4" custScaleX="173026" custScaleY="128296" custRadScaleRad="126892">
        <dgm:presLayoutVars>
          <dgm:bulletEnabled val="1"/>
        </dgm:presLayoutVars>
      </dgm:prSet>
      <dgm:spPr/>
    </dgm:pt>
  </dgm:ptLst>
  <dgm:cxnLst>
    <dgm:cxn modelId="{4260A804-9B95-4654-A2A1-BE6FA5B57A51}" type="presOf" srcId="{069F5CE8-5BE4-43AD-8993-A0226B621F80}" destId="{C2400E80-7D14-4BA1-B811-DF2026FE34F2}" srcOrd="0" destOrd="0" presId="urn:microsoft.com/office/officeart/2005/8/layout/radial5"/>
    <dgm:cxn modelId="{B676D424-7757-46FD-BDC1-7DFCEF33695F}" type="presOf" srcId="{05A31AFB-6169-4216-91B1-AF2E6138355F}" destId="{59866FE3-C5A9-4D17-952D-379A594E4CFA}" srcOrd="1" destOrd="0" presId="urn:microsoft.com/office/officeart/2005/8/layout/radial5"/>
    <dgm:cxn modelId="{0F9F8036-A5BB-4C1F-8E81-B74A8177C756}" type="presOf" srcId="{661C5893-8740-4F0C-8831-A9BF9AC7C850}" destId="{F5C05B1F-EE2E-4E28-8FAA-9C82AAB9EE1A}" srcOrd="0" destOrd="0" presId="urn:microsoft.com/office/officeart/2005/8/layout/radial5"/>
    <dgm:cxn modelId="{2AA03D5C-6769-4E47-B4F0-E8F937377B5C}" srcId="{069F5CE8-5BE4-43AD-8993-A0226B621F80}" destId="{F96A9141-F209-417F-A32B-66A1BDEC4FDF}" srcOrd="0" destOrd="0" parTransId="{05A31AFB-6169-4216-91B1-AF2E6138355F}" sibTransId="{8CC7B8F5-CE58-48BD-8BBD-F0BCD650970C}"/>
    <dgm:cxn modelId="{5D123764-930D-414F-AB7F-5764F32B0739}" srcId="{069F5CE8-5BE4-43AD-8993-A0226B621F80}" destId="{E523B1FF-1FD0-49C8-8FCB-C6382A23BC9E}" srcOrd="1" destOrd="0" parTransId="{D7F80B8F-BF1A-4497-90DC-9E52291735E4}" sibTransId="{351B28A5-278C-46AB-BD77-9D9982886846}"/>
    <dgm:cxn modelId="{A036544B-C2BC-41CC-8A92-C2A86B1C99EC}" type="presOf" srcId="{D7F80B8F-BF1A-4497-90DC-9E52291735E4}" destId="{49B41070-9368-4586-833A-B6AB47564916}" srcOrd="1" destOrd="0" presId="urn:microsoft.com/office/officeart/2005/8/layout/radial5"/>
    <dgm:cxn modelId="{D44EBF53-6571-43C4-8433-2BD2066170B0}" type="presOf" srcId="{D0122857-CFDC-4D61-A7AD-8BA44593A616}" destId="{18CC0A1E-B495-4C63-8649-82696C9C3AC0}" srcOrd="0" destOrd="0" presId="urn:microsoft.com/office/officeart/2005/8/layout/radial5"/>
    <dgm:cxn modelId="{5F845B83-247B-4196-9FF7-0DA4669E36E2}" type="presOf" srcId="{05A31AFB-6169-4216-91B1-AF2E6138355F}" destId="{8F40FA6E-815D-460A-A719-FC51AE44F519}" srcOrd="0" destOrd="0" presId="urn:microsoft.com/office/officeart/2005/8/layout/radial5"/>
    <dgm:cxn modelId="{1C8CDC87-FEA8-483B-B7A7-EA7A8497D47A}" type="presOf" srcId="{6D26CF55-8B3C-45A0-9B67-A8F89E60CF5B}" destId="{761DAFB0-27A0-4285-B6E1-93C7896531DC}" srcOrd="0" destOrd="0" presId="urn:microsoft.com/office/officeart/2005/8/layout/radial5"/>
    <dgm:cxn modelId="{302DB19B-1E3D-486A-BAC4-A15F1013E2C1}" srcId="{CA674119-44D9-4197-9E05-8545D200E0B0}" destId="{069F5CE8-5BE4-43AD-8993-A0226B621F80}" srcOrd="0" destOrd="0" parTransId="{584B1B04-7112-42E5-B6A5-C3181D3273E7}" sibTransId="{32656A80-93D3-4820-B7DC-78CDFA5188E3}"/>
    <dgm:cxn modelId="{F89D259F-AAF2-44D9-9C92-4A9E3E0818BC}" type="presOf" srcId="{7F8F50AB-1507-4D36-88B4-95464ED1914A}" destId="{E4E0923D-3C3D-4E0B-AABD-0FBD303E0F06}" srcOrd="0" destOrd="0" presId="urn:microsoft.com/office/officeart/2005/8/layout/radial5"/>
    <dgm:cxn modelId="{F7ECF0CE-EC79-46F9-80A2-71820C6B45DA}" type="presOf" srcId="{F96A9141-F209-417F-A32B-66A1BDEC4FDF}" destId="{76018F7D-C1A4-45BC-8BEA-D4103A2DE692}" srcOrd="0" destOrd="0" presId="urn:microsoft.com/office/officeart/2005/8/layout/radial5"/>
    <dgm:cxn modelId="{49F1B9D4-BE9D-40BA-9E6A-2AA8C93E58D7}" type="presOf" srcId="{661C5893-8740-4F0C-8831-A9BF9AC7C850}" destId="{45D0B5CF-2B9A-498B-A974-8D77928422E6}" srcOrd="1" destOrd="0" presId="urn:microsoft.com/office/officeart/2005/8/layout/radial5"/>
    <dgm:cxn modelId="{7C356AD5-76D6-4844-9AFF-57AD9DD99631}" type="presOf" srcId="{D7F80B8F-BF1A-4497-90DC-9E52291735E4}" destId="{5C37ED6A-E4B1-482C-BEA5-260E3BF11B47}" srcOrd="0" destOrd="0" presId="urn:microsoft.com/office/officeart/2005/8/layout/radial5"/>
    <dgm:cxn modelId="{6A45D9D7-77D2-4E12-8A54-492C2DE45CFE}" srcId="{069F5CE8-5BE4-43AD-8993-A0226B621F80}" destId="{D0122857-CFDC-4D61-A7AD-8BA44593A616}" srcOrd="3" destOrd="0" parTransId="{7F8F50AB-1507-4D36-88B4-95464ED1914A}" sibTransId="{467C6AA2-4274-49DE-9B8B-EA4F1095AE03}"/>
    <dgm:cxn modelId="{C76A91DA-B032-44FE-A9DF-0890031C65B3}" type="presOf" srcId="{CA674119-44D9-4197-9E05-8545D200E0B0}" destId="{E33CF3EF-28E5-4A7C-9CCD-5B324BF63690}" srcOrd="0" destOrd="0" presId="urn:microsoft.com/office/officeart/2005/8/layout/radial5"/>
    <dgm:cxn modelId="{8D372CDF-504F-4906-9DC7-3941723F6FA6}" type="presOf" srcId="{7F8F50AB-1507-4D36-88B4-95464ED1914A}" destId="{E1BA2A7C-434E-481C-838A-EF0CF5C6BA0C}" srcOrd="1" destOrd="0" presId="urn:microsoft.com/office/officeart/2005/8/layout/radial5"/>
    <dgm:cxn modelId="{1BE32EE0-7B9B-4CF7-A378-BC26F8BED4D9}" srcId="{069F5CE8-5BE4-43AD-8993-A0226B621F80}" destId="{6D26CF55-8B3C-45A0-9B67-A8F89E60CF5B}" srcOrd="2" destOrd="0" parTransId="{661C5893-8740-4F0C-8831-A9BF9AC7C850}" sibTransId="{4552EE33-8D25-4889-9BEC-5C047852F5C4}"/>
    <dgm:cxn modelId="{4921C2F1-5FB4-4A2F-9ECD-8572FD2B75AC}" type="presOf" srcId="{E523B1FF-1FD0-49C8-8FCB-C6382A23BC9E}" destId="{6B420F7F-2C2E-4F04-A17F-564BC9562DD1}" srcOrd="0" destOrd="0" presId="urn:microsoft.com/office/officeart/2005/8/layout/radial5"/>
    <dgm:cxn modelId="{A1DBC6D4-58D9-4419-9BCC-A495051E4402}" type="presParOf" srcId="{E33CF3EF-28E5-4A7C-9CCD-5B324BF63690}" destId="{C2400E80-7D14-4BA1-B811-DF2026FE34F2}" srcOrd="0" destOrd="0" presId="urn:microsoft.com/office/officeart/2005/8/layout/radial5"/>
    <dgm:cxn modelId="{F6DAE09A-CFFF-4754-A30C-7363FC010D39}" type="presParOf" srcId="{E33CF3EF-28E5-4A7C-9CCD-5B324BF63690}" destId="{8F40FA6E-815D-460A-A719-FC51AE44F519}" srcOrd="1" destOrd="0" presId="urn:microsoft.com/office/officeart/2005/8/layout/radial5"/>
    <dgm:cxn modelId="{5EC8742C-D4C9-4619-976D-F1BD0E24AF3A}" type="presParOf" srcId="{8F40FA6E-815D-460A-A719-FC51AE44F519}" destId="{59866FE3-C5A9-4D17-952D-379A594E4CFA}" srcOrd="0" destOrd="0" presId="urn:microsoft.com/office/officeart/2005/8/layout/radial5"/>
    <dgm:cxn modelId="{8C368B61-C3F0-42B2-9EE0-837AD8DF0636}" type="presParOf" srcId="{E33CF3EF-28E5-4A7C-9CCD-5B324BF63690}" destId="{76018F7D-C1A4-45BC-8BEA-D4103A2DE692}" srcOrd="2" destOrd="0" presId="urn:microsoft.com/office/officeart/2005/8/layout/radial5"/>
    <dgm:cxn modelId="{B5222CC5-0C89-425A-BAAC-1F2C322ECDE7}" type="presParOf" srcId="{E33CF3EF-28E5-4A7C-9CCD-5B324BF63690}" destId="{5C37ED6A-E4B1-482C-BEA5-260E3BF11B47}" srcOrd="3" destOrd="0" presId="urn:microsoft.com/office/officeart/2005/8/layout/radial5"/>
    <dgm:cxn modelId="{ECF95764-D522-4011-9F0F-202B00A2E5A5}" type="presParOf" srcId="{5C37ED6A-E4B1-482C-BEA5-260E3BF11B47}" destId="{49B41070-9368-4586-833A-B6AB47564916}" srcOrd="0" destOrd="0" presId="urn:microsoft.com/office/officeart/2005/8/layout/radial5"/>
    <dgm:cxn modelId="{9AB03659-B2CA-41D4-A05C-157D20A8C861}" type="presParOf" srcId="{E33CF3EF-28E5-4A7C-9CCD-5B324BF63690}" destId="{6B420F7F-2C2E-4F04-A17F-564BC9562DD1}" srcOrd="4" destOrd="0" presId="urn:microsoft.com/office/officeart/2005/8/layout/radial5"/>
    <dgm:cxn modelId="{E53D1B1C-4A8B-4ED6-9412-F71FFB4DF140}" type="presParOf" srcId="{E33CF3EF-28E5-4A7C-9CCD-5B324BF63690}" destId="{F5C05B1F-EE2E-4E28-8FAA-9C82AAB9EE1A}" srcOrd="5" destOrd="0" presId="urn:microsoft.com/office/officeart/2005/8/layout/radial5"/>
    <dgm:cxn modelId="{56AC6807-AC80-4577-88A6-5534FB1BBF47}" type="presParOf" srcId="{F5C05B1F-EE2E-4E28-8FAA-9C82AAB9EE1A}" destId="{45D0B5CF-2B9A-498B-A974-8D77928422E6}" srcOrd="0" destOrd="0" presId="urn:microsoft.com/office/officeart/2005/8/layout/radial5"/>
    <dgm:cxn modelId="{0F61DDAC-052B-41C4-BE9F-5C6BCC391231}" type="presParOf" srcId="{E33CF3EF-28E5-4A7C-9CCD-5B324BF63690}" destId="{761DAFB0-27A0-4285-B6E1-93C7896531DC}" srcOrd="6" destOrd="0" presId="urn:microsoft.com/office/officeart/2005/8/layout/radial5"/>
    <dgm:cxn modelId="{C4602059-82C5-4104-ACD3-91D878808C3C}" type="presParOf" srcId="{E33CF3EF-28E5-4A7C-9CCD-5B324BF63690}" destId="{E4E0923D-3C3D-4E0B-AABD-0FBD303E0F06}" srcOrd="7" destOrd="0" presId="urn:microsoft.com/office/officeart/2005/8/layout/radial5"/>
    <dgm:cxn modelId="{465CF5D6-41ED-4DCB-BCB9-9E0671D35610}" type="presParOf" srcId="{E4E0923D-3C3D-4E0B-AABD-0FBD303E0F06}" destId="{E1BA2A7C-434E-481C-838A-EF0CF5C6BA0C}" srcOrd="0" destOrd="0" presId="urn:microsoft.com/office/officeart/2005/8/layout/radial5"/>
    <dgm:cxn modelId="{10B91A10-18F9-45AF-9013-2A430D27C70E}" type="presParOf" srcId="{E33CF3EF-28E5-4A7C-9CCD-5B324BF63690}" destId="{18CC0A1E-B495-4C63-8649-82696C9C3AC0}" srcOrd="8" destOrd="0" presId="urn:microsoft.com/office/officeart/2005/8/layout/radial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4021A9-8ABB-4F12-AA6B-A26266AA64B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BO"/>
        </a:p>
      </dgm:t>
    </dgm:pt>
    <dgm:pt modelId="{30A6E982-32C9-4453-8982-8E6C995A7EF8}">
      <dgm:prSet phldrT="[Texto]" custT="1"/>
      <dgm:spPr>
        <a:noFill/>
        <a:ln>
          <a:solidFill>
            <a:srgbClr val="C00000"/>
          </a:solidFill>
        </a:ln>
      </dgm:spPr>
      <dgm:t>
        <a:bodyPr/>
        <a:lstStyle/>
        <a:p>
          <a:pPr algn="l">
            <a:buFont typeface="Symbol" panose="05050102010706020507" pitchFamily="18" charset="2"/>
            <a:buChar char=""/>
          </a:pPr>
          <a:r>
            <a:rPr lang="es-ES" sz="2400" dirty="0">
              <a:solidFill>
                <a:schemeClr val="tx1"/>
              </a:solidFill>
            </a:rPr>
            <a:t>Los experimentos factoriales se emplean, sobre todo, en investigaciones exploratorias donde se conoce muy poco acerca de los factores que afectan el comportamiento de los individuos en estudio. La información obtenida es más amplia debido a que puede ser obtenida de la respuesta al efecto de los diferentes factores, de los cambios de nivel de los factores y finalmente de la respuesta a la interacción de los factores.</a:t>
          </a:r>
        </a:p>
      </dgm:t>
    </dgm:pt>
    <dgm:pt modelId="{1D041B90-C4B7-4568-8618-F5C89DEEA316}" type="parTrans" cxnId="{57798DF4-DA32-4C4F-9889-C6BD5FDF872B}">
      <dgm:prSet/>
      <dgm:spPr/>
      <dgm:t>
        <a:bodyPr/>
        <a:lstStyle/>
        <a:p>
          <a:endParaRPr lang="es-BO" sz="2400"/>
        </a:p>
      </dgm:t>
    </dgm:pt>
    <dgm:pt modelId="{E6077DF8-34D8-48FF-AD4E-9B70C2638060}" type="sibTrans" cxnId="{57798DF4-DA32-4C4F-9889-C6BD5FDF872B}">
      <dgm:prSet/>
      <dgm:spPr/>
      <dgm:t>
        <a:bodyPr/>
        <a:lstStyle/>
        <a:p>
          <a:endParaRPr lang="es-BO" sz="2400"/>
        </a:p>
      </dgm:t>
    </dgm:pt>
    <dgm:pt modelId="{A3C68E6C-E4CE-4ADC-999E-0234DB92A266}" type="pres">
      <dgm:prSet presAssocID="{C64021A9-8ABB-4F12-AA6B-A26266AA64B6}" presName="Name0" presStyleCnt="0">
        <dgm:presLayoutVars>
          <dgm:dir/>
          <dgm:animLvl val="lvl"/>
          <dgm:resizeHandles val="exact"/>
        </dgm:presLayoutVars>
      </dgm:prSet>
      <dgm:spPr/>
    </dgm:pt>
    <dgm:pt modelId="{D364763B-A14C-4479-A97E-D9634B6A333D}" type="pres">
      <dgm:prSet presAssocID="{30A6E982-32C9-4453-8982-8E6C995A7EF8}" presName="linNode" presStyleCnt="0"/>
      <dgm:spPr/>
    </dgm:pt>
    <dgm:pt modelId="{5061C4A9-2B31-4261-8C51-00197F3F3FF1}" type="pres">
      <dgm:prSet presAssocID="{30A6E982-32C9-4453-8982-8E6C995A7EF8}" presName="parentText" presStyleLbl="node1" presStyleIdx="0" presStyleCnt="1" custScaleX="270806">
        <dgm:presLayoutVars>
          <dgm:chMax val="1"/>
          <dgm:bulletEnabled val="1"/>
        </dgm:presLayoutVars>
      </dgm:prSet>
      <dgm:spPr/>
    </dgm:pt>
  </dgm:ptLst>
  <dgm:cxnLst>
    <dgm:cxn modelId="{8B88D924-EAE4-4D13-88B2-40797D930EF5}" type="presOf" srcId="{30A6E982-32C9-4453-8982-8E6C995A7EF8}" destId="{5061C4A9-2B31-4261-8C51-00197F3F3FF1}" srcOrd="0" destOrd="0" presId="urn:microsoft.com/office/officeart/2005/8/layout/vList5"/>
    <dgm:cxn modelId="{0BCA3DA7-E449-4BE6-8FDD-CD71D2E596F4}" type="presOf" srcId="{C64021A9-8ABB-4F12-AA6B-A26266AA64B6}" destId="{A3C68E6C-E4CE-4ADC-999E-0234DB92A266}" srcOrd="0" destOrd="0" presId="urn:microsoft.com/office/officeart/2005/8/layout/vList5"/>
    <dgm:cxn modelId="{57798DF4-DA32-4C4F-9889-C6BD5FDF872B}" srcId="{C64021A9-8ABB-4F12-AA6B-A26266AA64B6}" destId="{30A6E982-32C9-4453-8982-8E6C995A7EF8}" srcOrd="0" destOrd="0" parTransId="{1D041B90-C4B7-4568-8618-F5C89DEEA316}" sibTransId="{E6077DF8-34D8-48FF-AD4E-9B70C2638060}"/>
    <dgm:cxn modelId="{44F9E6BD-73C7-4E5A-B529-A10687B1D4E8}" type="presParOf" srcId="{A3C68E6C-E4CE-4ADC-999E-0234DB92A266}" destId="{D364763B-A14C-4479-A97E-D9634B6A333D}" srcOrd="0" destOrd="0" presId="urn:microsoft.com/office/officeart/2005/8/layout/vList5"/>
    <dgm:cxn modelId="{C2DFC9CA-6985-4497-9EE7-0E59E447E6C5}" type="presParOf" srcId="{D364763B-A14C-4479-A97E-D9634B6A333D}" destId="{5061C4A9-2B31-4261-8C51-00197F3F3FF1}"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4021A9-8ABB-4F12-AA6B-A26266AA64B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BO"/>
        </a:p>
      </dgm:t>
    </dgm:pt>
    <dgm:pt modelId="{30A6E982-32C9-4453-8982-8E6C995A7EF8}">
      <dgm:prSet phldrT="[Texto]" custT="1"/>
      <dgm:spPr>
        <a:noFill/>
        <a:ln>
          <a:solidFill>
            <a:srgbClr val="C00000"/>
          </a:solidFill>
        </a:ln>
      </dgm:spPr>
      <dgm:t>
        <a:bodyPr/>
        <a:lstStyle/>
        <a:p>
          <a:pPr algn="l">
            <a:buFont typeface="Symbol" panose="05050102010706020507" pitchFamily="18" charset="2"/>
            <a:buChar char=""/>
          </a:pPr>
          <a:r>
            <a:rPr lang="es-ES" sz="2400" dirty="0">
              <a:solidFill>
                <a:schemeClr val="tx1"/>
              </a:solidFill>
            </a:rPr>
            <a:t>De esta manera, se puede decir que la interacción es la respuesta diferencial de uno o varios factores cuando uno de los factores cambia de nivel.  Por ejemplo, en un experimento para estudiar el efecto de la fertilización nitrogenada en diferentes variedades de quinua, se determinó que algunas variedades responden mejor a la fertilización nitrogenada que otras. Por tanto, se puede decir que existe interacción entre las variedades de quinua y la fertilización.</a:t>
          </a:r>
        </a:p>
      </dgm:t>
    </dgm:pt>
    <dgm:pt modelId="{1D041B90-C4B7-4568-8618-F5C89DEEA316}" type="parTrans" cxnId="{57798DF4-DA32-4C4F-9889-C6BD5FDF872B}">
      <dgm:prSet/>
      <dgm:spPr/>
      <dgm:t>
        <a:bodyPr/>
        <a:lstStyle/>
        <a:p>
          <a:endParaRPr lang="es-BO" sz="2400"/>
        </a:p>
      </dgm:t>
    </dgm:pt>
    <dgm:pt modelId="{E6077DF8-34D8-48FF-AD4E-9B70C2638060}" type="sibTrans" cxnId="{57798DF4-DA32-4C4F-9889-C6BD5FDF872B}">
      <dgm:prSet/>
      <dgm:spPr/>
      <dgm:t>
        <a:bodyPr/>
        <a:lstStyle/>
        <a:p>
          <a:endParaRPr lang="es-BO" sz="2400"/>
        </a:p>
      </dgm:t>
    </dgm:pt>
    <dgm:pt modelId="{A3C68E6C-E4CE-4ADC-999E-0234DB92A266}" type="pres">
      <dgm:prSet presAssocID="{C64021A9-8ABB-4F12-AA6B-A26266AA64B6}" presName="Name0" presStyleCnt="0">
        <dgm:presLayoutVars>
          <dgm:dir/>
          <dgm:animLvl val="lvl"/>
          <dgm:resizeHandles val="exact"/>
        </dgm:presLayoutVars>
      </dgm:prSet>
      <dgm:spPr/>
    </dgm:pt>
    <dgm:pt modelId="{D364763B-A14C-4479-A97E-D9634B6A333D}" type="pres">
      <dgm:prSet presAssocID="{30A6E982-32C9-4453-8982-8E6C995A7EF8}" presName="linNode" presStyleCnt="0"/>
      <dgm:spPr/>
    </dgm:pt>
    <dgm:pt modelId="{5061C4A9-2B31-4261-8C51-00197F3F3FF1}" type="pres">
      <dgm:prSet presAssocID="{30A6E982-32C9-4453-8982-8E6C995A7EF8}" presName="parentText" presStyleLbl="node1" presStyleIdx="0" presStyleCnt="1" custScaleX="270806">
        <dgm:presLayoutVars>
          <dgm:chMax val="1"/>
          <dgm:bulletEnabled val="1"/>
        </dgm:presLayoutVars>
      </dgm:prSet>
      <dgm:spPr/>
    </dgm:pt>
  </dgm:ptLst>
  <dgm:cxnLst>
    <dgm:cxn modelId="{A200089D-0013-431D-BDC2-9B41EC9F4071}" type="presOf" srcId="{30A6E982-32C9-4453-8982-8E6C995A7EF8}" destId="{5061C4A9-2B31-4261-8C51-00197F3F3FF1}" srcOrd="0" destOrd="0" presId="urn:microsoft.com/office/officeart/2005/8/layout/vList5"/>
    <dgm:cxn modelId="{70E3D1CF-D836-4DF0-8CCB-33BB23DEE5E3}" type="presOf" srcId="{C64021A9-8ABB-4F12-AA6B-A26266AA64B6}" destId="{A3C68E6C-E4CE-4ADC-999E-0234DB92A266}" srcOrd="0" destOrd="0" presId="urn:microsoft.com/office/officeart/2005/8/layout/vList5"/>
    <dgm:cxn modelId="{57798DF4-DA32-4C4F-9889-C6BD5FDF872B}" srcId="{C64021A9-8ABB-4F12-AA6B-A26266AA64B6}" destId="{30A6E982-32C9-4453-8982-8E6C995A7EF8}" srcOrd="0" destOrd="0" parTransId="{1D041B90-C4B7-4568-8618-F5C89DEEA316}" sibTransId="{E6077DF8-34D8-48FF-AD4E-9B70C2638060}"/>
    <dgm:cxn modelId="{5284736A-B565-4680-B26F-80FBE522E8D4}" type="presParOf" srcId="{A3C68E6C-E4CE-4ADC-999E-0234DB92A266}" destId="{D364763B-A14C-4479-A97E-D9634B6A333D}" srcOrd="0" destOrd="0" presId="urn:microsoft.com/office/officeart/2005/8/layout/vList5"/>
    <dgm:cxn modelId="{56D7B415-1C62-4F9A-9578-213EC80E5414}" type="presParOf" srcId="{D364763B-A14C-4479-A97E-D9634B6A333D}" destId="{5061C4A9-2B31-4261-8C51-00197F3F3FF1}"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4021A9-8ABB-4F12-AA6B-A26266AA64B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BO"/>
        </a:p>
      </dgm:t>
    </dgm:pt>
    <dgm:pt modelId="{30A6E982-32C9-4453-8982-8E6C995A7EF8}">
      <dgm:prSet phldrT="[Texto]" custT="1"/>
      <dgm:spPr>
        <a:noFill/>
        <a:ln>
          <a:solidFill>
            <a:srgbClr val="C00000"/>
          </a:solidFill>
        </a:ln>
      </dgm:spPr>
      <dgm:t>
        <a:bodyPr/>
        <a:lstStyle/>
        <a:p>
          <a:pPr algn="l">
            <a:buFont typeface="Symbol" panose="05050102010706020507" pitchFamily="18" charset="2"/>
            <a:buChar char=""/>
          </a:pPr>
          <a:r>
            <a:rPr lang="es-ES" sz="2400" dirty="0">
              <a:solidFill>
                <a:schemeClr val="tx1"/>
              </a:solidFill>
            </a:rPr>
            <a:t>Se define como factor a un tipo particular de tratamiento o a una serie de tratamientos relacionados entre si. En general, los factores son seleccionados mediante experimentos exploratorios o de diagnóstico que permite obtener información sobre los factores que son parte o afectan al problema en estudio. Estos factores pueden incluir factores cualitativos y cuantitativos, además de factores manejables y no manejables. Por tanto, se deben seleccionar los factores manejables o que puedan contener niveles.</a:t>
          </a:r>
        </a:p>
      </dgm:t>
    </dgm:pt>
    <dgm:pt modelId="{1D041B90-C4B7-4568-8618-F5C89DEEA316}" type="parTrans" cxnId="{57798DF4-DA32-4C4F-9889-C6BD5FDF872B}">
      <dgm:prSet/>
      <dgm:spPr/>
      <dgm:t>
        <a:bodyPr/>
        <a:lstStyle/>
        <a:p>
          <a:endParaRPr lang="es-BO" sz="2400"/>
        </a:p>
      </dgm:t>
    </dgm:pt>
    <dgm:pt modelId="{E6077DF8-34D8-48FF-AD4E-9B70C2638060}" type="sibTrans" cxnId="{57798DF4-DA32-4C4F-9889-C6BD5FDF872B}">
      <dgm:prSet/>
      <dgm:spPr/>
      <dgm:t>
        <a:bodyPr/>
        <a:lstStyle/>
        <a:p>
          <a:endParaRPr lang="es-BO" sz="2400"/>
        </a:p>
      </dgm:t>
    </dgm:pt>
    <dgm:pt modelId="{A3C68E6C-E4CE-4ADC-999E-0234DB92A266}" type="pres">
      <dgm:prSet presAssocID="{C64021A9-8ABB-4F12-AA6B-A26266AA64B6}" presName="Name0" presStyleCnt="0">
        <dgm:presLayoutVars>
          <dgm:dir/>
          <dgm:animLvl val="lvl"/>
          <dgm:resizeHandles val="exact"/>
        </dgm:presLayoutVars>
      </dgm:prSet>
      <dgm:spPr/>
    </dgm:pt>
    <dgm:pt modelId="{D364763B-A14C-4479-A97E-D9634B6A333D}" type="pres">
      <dgm:prSet presAssocID="{30A6E982-32C9-4453-8982-8E6C995A7EF8}" presName="linNode" presStyleCnt="0"/>
      <dgm:spPr/>
    </dgm:pt>
    <dgm:pt modelId="{5061C4A9-2B31-4261-8C51-00197F3F3FF1}" type="pres">
      <dgm:prSet presAssocID="{30A6E982-32C9-4453-8982-8E6C995A7EF8}" presName="parentText" presStyleLbl="node1" presStyleIdx="0" presStyleCnt="1" custScaleX="270806">
        <dgm:presLayoutVars>
          <dgm:chMax val="1"/>
          <dgm:bulletEnabled val="1"/>
        </dgm:presLayoutVars>
      </dgm:prSet>
      <dgm:spPr/>
    </dgm:pt>
  </dgm:ptLst>
  <dgm:cxnLst>
    <dgm:cxn modelId="{58EDCB22-6919-41BF-8657-598D1F599F83}" type="presOf" srcId="{C64021A9-8ABB-4F12-AA6B-A26266AA64B6}" destId="{A3C68E6C-E4CE-4ADC-999E-0234DB92A266}" srcOrd="0" destOrd="0" presId="urn:microsoft.com/office/officeart/2005/8/layout/vList5"/>
    <dgm:cxn modelId="{4715575C-6F02-4EF2-ADFB-6BF6892C1328}" type="presOf" srcId="{30A6E982-32C9-4453-8982-8E6C995A7EF8}" destId="{5061C4A9-2B31-4261-8C51-00197F3F3FF1}" srcOrd="0" destOrd="0" presId="urn:microsoft.com/office/officeart/2005/8/layout/vList5"/>
    <dgm:cxn modelId="{57798DF4-DA32-4C4F-9889-C6BD5FDF872B}" srcId="{C64021A9-8ABB-4F12-AA6B-A26266AA64B6}" destId="{30A6E982-32C9-4453-8982-8E6C995A7EF8}" srcOrd="0" destOrd="0" parTransId="{1D041B90-C4B7-4568-8618-F5C89DEEA316}" sibTransId="{E6077DF8-34D8-48FF-AD4E-9B70C2638060}"/>
    <dgm:cxn modelId="{2D178597-1347-4E0A-835A-EDA254FA283D}" type="presParOf" srcId="{A3C68E6C-E4CE-4ADC-999E-0234DB92A266}" destId="{D364763B-A14C-4479-A97E-D9634B6A333D}" srcOrd="0" destOrd="0" presId="urn:microsoft.com/office/officeart/2005/8/layout/vList5"/>
    <dgm:cxn modelId="{74EBA04C-D0CD-4B78-9F8F-FFEBED7D4D0F}" type="presParOf" srcId="{D364763B-A14C-4479-A97E-D9634B6A333D}" destId="{5061C4A9-2B31-4261-8C51-00197F3F3FF1}"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64021A9-8ABB-4F12-AA6B-A26266AA64B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BO"/>
        </a:p>
      </dgm:t>
    </dgm:pt>
    <dgm:pt modelId="{30A6E982-32C9-4453-8982-8E6C995A7EF8}">
      <dgm:prSet phldrT="[Texto]" custT="1"/>
      <dgm:spPr>
        <a:noFill/>
        <a:ln>
          <a:solidFill>
            <a:srgbClr val="C00000"/>
          </a:solidFill>
        </a:ln>
      </dgm:spPr>
      <dgm:t>
        <a:bodyPr/>
        <a:lstStyle/>
        <a:p>
          <a:r>
            <a:rPr lang="es-ES" sz="2400" dirty="0">
              <a:solidFill>
                <a:schemeClr val="tx1"/>
              </a:solidFill>
            </a:rPr>
            <a:t>Serie pura:   2</a:t>
          </a:r>
          <a:r>
            <a:rPr lang="es-ES" sz="1400" dirty="0">
              <a:solidFill>
                <a:schemeClr val="tx1"/>
              </a:solidFill>
            </a:rPr>
            <a:t>k</a:t>
          </a:r>
          <a:r>
            <a:rPr lang="es-ES" sz="2400" dirty="0">
              <a:solidFill>
                <a:schemeClr val="tx1"/>
              </a:solidFill>
            </a:rPr>
            <a:t> :   2</a:t>
          </a:r>
          <a:r>
            <a:rPr lang="es-ES" sz="1200" dirty="0">
              <a:solidFill>
                <a:schemeClr val="tx1"/>
              </a:solidFill>
            </a:rPr>
            <a:t>1</a:t>
          </a:r>
          <a:r>
            <a:rPr lang="es-ES" sz="2400" dirty="0">
              <a:solidFill>
                <a:schemeClr val="tx1"/>
              </a:solidFill>
            </a:rPr>
            <a:t>  ; 2</a:t>
          </a:r>
          <a:r>
            <a:rPr lang="es-ES" sz="1200" dirty="0">
              <a:solidFill>
                <a:schemeClr val="tx1"/>
              </a:solidFill>
            </a:rPr>
            <a:t>2</a:t>
          </a:r>
          <a:r>
            <a:rPr lang="es-ES" sz="2400" dirty="0">
              <a:solidFill>
                <a:schemeClr val="tx1"/>
              </a:solidFill>
            </a:rPr>
            <a:t>   ;  2</a:t>
          </a:r>
          <a:r>
            <a:rPr lang="es-ES" sz="1200" dirty="0">
              <a:solidFill>
                <a:schemeClr val="tx1"/>
              </a:solidFill>
            </a:rPr>
            <a:t>3</a:t>
          </a:r>
          <a:r>
            <a:rPr lang="es-ES" sz="2400" dirty="0">
              <a:solidFill>
                <a:schemeClr val="tx1"/>
              </a:solidFill>
            </a:rPr>
            <a:t> ;  2</a:t>
          </a:r>
          <a:r>
            <a:rPr lang="es-ES" sz="1200" dirty="0">
              <a:solidFill>
                <a:schemeClr val="tx1"/>
              </a:solidFill>
            </a:rPr>
            <a:t>4</a:t>
          </a:r>
          <a:r>
            <a:rPr lang="es-ES" sz="2400" dirty="0">
              <a:solidFill>
                <a:schemeClr val="tx1"/>
              </a:solidFill>
            </a:rPr>
            <a:t> ; etc.</a:t>
          </a:r>
        </a:p>
        <a:p>
          <a:r>
            <a:rPr lang="nb-NO" sz="2400" dirty="0">
              <a:solidFill>
                <a:schemeClr val="tx1"/>
              </a:solidFill>
            </a:rPr>
            <a:t>                     3</a:t>
          </a:r>
          <a:r>
            <a:rPr lang="nb-NO" sz="1200" dirty="0">
              <a:solidFill>
                <a:schemeClr val="tx1"/>
              </a:solidFill>
            </a:rPr>
            <a:t>k</a:t>
          </a:r>
          <a:r>
            <a:rPr lang="nb-NO" sz="2400" dirty="0">
              <a:solidFill>
                <a:schemeClr val="tx1"/>
              </a:solidFill>
            </a:rPr>
            <a:t> :    3</a:t>
          </a:r>
          <a:r>
            <a:rPr lang="nb-NO" sz="1200" dirty="0">
              <a:solidFill>
                <a:schemeClr val="tx1"/>
              </a:solidFill>
            </a:rPr>
            <a:t>1</a:t>
          </a:r>
          <a:r>
            <a:rPr lang="nb-NO" sz="2400" dirty="0">
              <a:solidFill>
                <a:schemeClr val="tx1"/>
              </a:solidFill>
            </a:rPr>
            <a:t> ; 3</a:t>
          </a:r>
          <a:r>
            <a:rPr lang="nb-NO" sz="1200" dirty="0">
              <a:solidFill>
                <a:schemeClr val="tx1"/>
              </a:solidFill>
            </a:rPr>
            <a:t>2</a:t>
          </a:r>
          <a:r>
            <a:rPr lang="nb-NO" sz="2400" dirty="0">
              <a:solidFill>
                <a:schemeClr val="tx1"/>
              </a:solidFill>
            </a:rPr>
            <a:t>  ;  3</a:t>
          </a:r>
          <a:r>
            <a:rPr lang="nb-NO" sz="1200" dirty="0">
              <a:solidFill>
                <a:schemeClr val="tx1"/>
              </a:solidFill>
            </a:rPr>
            <a:t>3</a:t>
          </a:r>
          <a:r>
            <a:rPr lang="nb-NO" sz="2400" dirty="0">
              <a:solidFill>
                <a:schemeClr val="tx1"/>
              </a:solidFill>
            </a:rPr>
            <a:t> ;  3</a:t>
          </a:r>
          <a:r>
            <a:rPr lang="nb-NO" sz="1200" dirty="0">
              <a:solidFill>
                <a:schemeClr val="tx1"/>
              </a:solidFill>
            </a:rPr>
            <a:t>4</a:t>
          </a:r>
          <a:r>
            <a:rPr lang="nb-NO" sz="2400" dirty="0">
              <a:solidFill>
                <a:schemeClr val="tx1"/>
              </a:solidFill>
            </a:rPr>
            <a:t>; etc.</a:t>
          </a:r>
          <a:endParaRPr lang="es-ES" sz="2400" dirty="0">
            <a:solidFill>
              <a:schemeClr val="tx1"/>
            </a:solidFill>
          </a:endParaRPr>
        </a:p>
        <a:p>
          <a:r>
            <a:rPr lang="nb-NO" sz="2400" dirty="0">
              <a:solidFill>
                <a:schemeClr val="tx1"/>
              </a:solidFill>
            </a:rPr>
            <a:t>                     4</a:t>
          </a:r>
          <a:r>
            <a:rPr lang="nb-NO" sz="1200" dirty="0">
              <a:solidFill>
                <a:schemeClr val="tx1"/>
              </a:solidFill>
            </a:rPr>
            <a:t>k</a:t>
          </a:r>
          <a:r>
            <a:rPr lang="nb-NO" sz="2400" dirty="0">
              <a:solidFill>
                <a:schemeClr val="tx1"/>
              </a:solidFill>
            </a:rPr>
            <a:t> :    4</a:t>
          </a:r>
          <a:r>
            <a:rPr lang="nb-NO" sz="1200" dirty="0">
              <a:solidFill>
                <a:schemeClr val="tx1"/>
              </a:solidFill>
            </a:rPr>
            <a:t>1</a:t>
          </a:r>
          <a:r>
            <a:rPr lang="nb-NO" sz="2400" dirty="0">
              <a:solidFill>
                <a:schemeClr val="tx1"/>
              </a:solidFill>
            </a:rPr>
            <a:t> ; 42  ;  43 ; etc.</a:t>
          </a:r>
          <a:endParaRPr lang="es-ES" sz="2400" dirty="0">
            <a:solidFill>
              <a:schemeClr val="tx1"/>
            </a:solidFill>
          </a:endParaRPr>
        </a:p>
        <a:p>
          <a:r>
            <a:rPr lang="es-ES" sz="2400" dirty="0">
              <a:solidFill>
                <a:schemeClr val="tx1"/>
              </a:solidFill>
            </a:rPr>
            <a:t>Donde el exponente k, representa el número de factores, y el coeficiente 2, 3, 4, </a:t>
          </a:r>
          <a:r>
            <a:rPr lang="es-ES" sz="2400" dirty="0" err="1">
              <a:solidFill>
                <a:schemeClr val="tx1"/>
              </a:solidFill>
            </a:rPr>
            <a:t>etc</a:t>
          </a:r>
          <a:r>
            <a:rPr lang="es-ES" sz="2400" dirty="0">
              <a:solidFill>
                <a:schemeClr val="tx1"/>
              </a:solidFill>
            </a:rPr>
            <a:t>, representan los niveles </a:t>
          </a:r>
        </a:p>
        <a:p>
          <a:r>
            <a:rPr lang="es-ES" sz="2400" dirty="0">
              <a:solidFill>
                <a:schemeClr val="tx1"/>
              </a:solidFill>
            </a:rPr>
            <a:t>c)	Serie mixta: es la combinación de los anteriores entre si:  2k  x 3 x 3</a:t>
          </a:r>
        </a:p>
        <a:p>
          <a:pPr algn="l">
            <a:buFont typeface="Symbol" panose="05050102010706020507" pitchFamily="18" charset="2"/>
            <a:buChar char=""/>
          </a:pPr>
          <a:endParaRPr lang="es-ES" sz="2400" dirty="0">
            <a:solidFill>
              <a:schemeClr val="tx1"/>
            </a:solidFill>
          </a:endParaRPr>
        </a:p>
      </dgm:t>
    </dgm:pt>
    <dgm:pt modelId="{1D041B90-C4B7-4568-8618-F5C89DEEA316}" type="parTrans" cxnId="{57798DF4-DA32-4C4F-9889-C6BD5FDF872B}">
      <dgm:prSet/>
      <dgm:spPr/>
      <dgm:t>
        <a:bodyPr/>
        <a:lstStyle/>
        <a:p>
          <a:endParaRPr lang="es-BO" sz="2400"/>
        </a:p>
      </dgm:t>
    </dgm:pt>
    <dgm:pt modelId="{E6077DF8-34D8-48FF-AD4E-9B70C2638060}" type="sibTrans" cxnId="{57798DF4-DA32-4C4F-9889-C6BD5FDF872B}">
      <dgm:prSet/>
      <dgm:spPr/>
      <dgm:t>
        <a:bodyPr/>
        <a:lstStyle/>
        <a:p>
          <a:endParaRPr lang="es-BO" sz="2400"/>
        </a:p>
      </dgm:t>
    </dgm:pt>
    <dgm:pt modelId="{A3C68E6C-E4CE-4ADC-999E-0234DB92A266}" type="pres">
      <dgm:prSet presAssocID="{C64021A9-8ABB-4F12-AA6B-A26266AA64B6}" presName="Name0" presStyleCnt="0">
        <dgm:presLayoutVars>
          <dgm:dir/>
          <dgm:animLvl val="lvl"/>
          <dgm:resizeHandles val="exact"/>
        </dgm:presLayoutVars>
      </dgm:prSet>
      <dgm:spPr/>
    </dgm:pt>
    <dgm:pt modelId="{D364763B-A14C-4479-A97E-D9634B6A333D}" type="pres">
      <dgm:prSet presAssocID="{30A6E982-32C9-4453-8982-8E6C995A7EF8}" presName="linNode" presStyleCnt="0"/>
      <dgm:spPr/>
    </dgm:pt>
    <dgm:pt modelId="{5061C4A9-2B31-4261-8C51-00197F3F3FF1}" type="pres">
      <dgm:prSet presAssocID="{30A6E982-32C9-4453-8982-8E6C995A7EF8}" presName="parentText" presStyleLbl="node1" presStyleIdx="0" presStyleCnt="1" custScaleX="270806">
        <dgm:presLayoutVars>
          <dgm:chMax val="1"/>
          <dgm:bulletEnabled val="1"/>
        </dgm:presLayoutVars>
      </dgm:prSet>
      <dgm:spPr/>
    </dgm:pt>
  </dgm:ptLst>
  <dgm:cxnLst>
    <dgm:cxn modelId="{09EEC075-66C1-4F7C-83D1-CAF193E08318}" type="presOf" srcId="{30A6E982-32C9-4453-8982-8E6C995A7EF8}" destId="{5061C4A9-2B31-4261-8C51-00197F3F3FF1}" srcOrd="0" destOrd="0" presId="urn:microsoft.com/office/officeart/2005/8/layout/vList5"/>
    <dgm:cxn modelId="{0C7B048E-E9F1-4C13-95BC-B7FCDC6D15BF}" type="presOf" srcId="{C64021A9-8ABB-4F12-AA6B-A26266AA64B6}" destId="{A3C68E6C-E4CE-4ADC-999E-0234DB92A266}" srcOrd="0" destOrd="0" presId="urn:microsoft.com/office/officeart/2005/8/layout/vList5"/>
    <dgm:cxn modelId="{57798DF4-DA32-4C4F-9889-C6BD5FDF872B}" srcId="{C64021A9-8ABB-4F12-AA6B-A26266AA64B6}" destId="{30A6E982-32C9-4453-8982-8E6C995A7EF8}" srcOrd="0" destOrd="0" parTransId="{1D041B90-C4B7-4568-8618-F5C89DEEA316}" sibTransId="{E6077DF8-34D8-48FF-AD4E-9B70C2638060}"/>
    <dgm:cxn modelId="{27BF3135-A17E-4A0D-B945-EBBEF49A73CE}" type="presParOf" srcId="{A3C68E6C-E4CE-4ADC-999E-0234DB92A266}" destId="{D364763B-A14C-4479-A97E-D9634B6A333D}" srcOrd="0" destOrd="0" presId="urn:microsoft.com/office/officeart/2005/8/layout/vList5"/>
    <dgm:cxn modelId="{63789896-2C4D-4B07-A340-B9E06163D3D3}" type="presParOf" srcId="{D364763B-A14C-4479-A97E-D9634B6A333D}" destId="{5061C4A9-2B31-4261-8C51-00197F3F3FF1}"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64021A9-8ABB-4F12-AA6B-A26266AA64B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BO"/>
        </a:p>
      </dgm:t>
    </dgm:pt>
    <dgm:pt modelId="{30A6E982-32C9-4453-8982-8E6C995A7EF8}">
      <dgm:prSet phldrT="[Texto]" custT="1"/>
      <dgm:spPr>
        <a:noFill/>
        <a:ln>
          <a:solidFill>
            <a:srgbClr val="C00000"/>
          </a:solidFill>
        </a:ln>
      </dgm:spPr>
      <dgm:t>
        <a:bodyPr/>
        <a:lstStyle/>
        <a:p>
          <a:r>
            <a:rPr lang="es-ES" sz="2400" dirty="0">
              <a:solidFill>
                <a:schemeClr val="tx1"/>
              </a:solidFill>
            </a:rPr>
            <a:t>FACTOR   : A, B, C.... </a:t>
          </a:r>
        </a:p>
        <a:p>
          <a:r>
            <a:rPr lang="es-ES" sz="2400" dirty="0">
              <a:solidFill>
                <a:schemeClr val="tx1"/>
              </a:solidFill>
            </a:rPr>
            <a:t>NIVELES   : a0, a1, a2 ......</a:t>
          </a:r>
        </a:p>
        <a:p>
          <a:r>
            <a:rPr lang="es-ES" sz="2400" dirty="0">
              <a:solidFill>
                <a:schemeClr val="tx1"/>
              </a:solidFill>
            </a:rPr>
            <a:t>FACTOR    : B</a:t>
          </a:r>
        </a:p>
        <a:p>
          <a:r>
            <a:rPr lang="es-ES" sz="2400" dirty="0">
              <a:solidFill>
                <a:schemeClr val="tx1"/>
              </a:solidFill>
            </a:rPr>
            <a:t>NIVELES   : b0, b1, b2.......... </a:t>
          </a:r>
        </a:p>
        <a:p>
          <a:r>
            <a:rPr lang="es-ES" sz="2400" dirty="0">
              <a:solidFill>
                <a:schemeClr val="tx1"/>
              </a:solidFill>
            </a:rPr>
            <a:t>COMBINACIONES: a0b0, a0b1, a1b0 a1b1</a:t>
          </a:r>
        </a:p>
        <a:p>
          <a:r>
            <a:rPr lang="es-ES" sz="2400" dirty="0">
              <a:solidFill>
                <a:schemeClr val="tx1"/>
              </a:solidFill>
            </a:rPr>
            <a:t>OTRA NOTACION: 00, 01, 10, 11</a:t>
          </a:r>
        </a:p>
        <a:p>
          <a:pPr algn="l">
            <a:buFont typeface="Symbol" panose="05050102010706020507" pitchFamily="18" charset="2"/>
            <a:buChar char=""/>
          </a:pPr>
          <a:endParaRPr lang="es-ES" sz="2400" dirty="0">
            <a:solidFill>
              <a:schemeClr val="tx1"/>
            </a:solidFill>
          </a:endParaRPr>
        </a:p>
      </dgm:t>
    </dgm:pt>
    <dgm:pt modelId="{1D041B90-C4B7-4568-8618-F5C89DEEA316}" type="parTrans" cxnId="{57798DF4-DA32-4C4F-9889-C6BD5FDF872B}">
      <dgm:prSet/>
      <dgm:spPr/>
      <dgm:t>
        <a:bodyPr/>
        <a:lstStyle/>
        <a:p>
          <a:endParaRPr lang="es-BO" sz="2400"/>
        </a:p>
      </dgm:t>
    </dgm:pt>
    <dgm:pt modelId="{E6077DF8-34D8-48FF-AD4E-9B70C2638060}" type="sibTrans" cxnId="{57798DF4-DA32-4C4F-9889-C6BD5FDF872B}">
      <dgm:prSet/>
      <dgm:spPr/>
      <dgm:t>
        <a:bodyPr/>
        <a:lstStyle/>
        <a:p>
          <a:endParaRPr lang="es-BO" sz="2400"/>
        </a:p>
      </dgm:t>
    </dgm:pt>
    <dgm:pt modelId="{A3C68E6C-E4CE-4ADC-999E-0234DB92A266}" type="pres">
      <dgm:prSet presAssocID="{C64021A9-8ABB-4F12-AA6B-A26266AA64B6}" presName="Name0" presStyleCnt="0">
        <dgm:presLayoutVars>
          <dgm:dir/>
          <dgm:animLvl val="lvl"/>
          <dgm:resizeHandles val="exact"/>
        </dgm:presLayoutVars>
      </dgm:prSet>
      <dgm:spPr/>
    </dgm:pt>
    <dgm:pt modelId="{D364763B-A14C-4479-A97E-D9634B6A333D}" type="pres">
      <dgm:prSet presAssocID="{30A6E982-32C9-4453-8982-8E6C995A7EF8}" presName="linNode" presStyleCnt="0"/>
      <dgm:spPr/>
    </dgm:pt>
    <dgm:pt modelId="{5061C4A9-2B31-4261-8C51-00197F3F3FF1}" type="pres">
      <dgm:prSet presAssocID="{30A6E982-32C9-4453-8982-8E6C995A7EF8}" presName="parentText" presStyleLbl="node1" presStyleIdx="0" presStyleCnt="1" custScaleX="270806">
        <dgm:presLayoutVars>
          <dgm:chMax val="1"/>
          <dgm:bulletEnabled val="1"/>
        </dgm:presLayoutVars>
      </dgm:prSet>
      <dgm:spPr/>
    </dgm:pt>
  </dgm:ptLst>
  <dgm:cxnLst>
    <dgm:cxn modelId="{D21D2104-74DA-489C-9209-DBDEB78DD14B}" type="presOf" srcId="{C64021A9-8ABB-4F12-AA6B-A26266AA64B6}" destId="{A3C68E6C-E4CE-4ADC-999E-0234DB92A266}" srcOrd="0" destOrd="0" presId="urn:microsoft.com/office/officeart/2005/8/layout/vList5"/>
    <dgm:cxn modelId="{68E43508-EE1A-4A49-8365-486DCE4609C1}" type="presOf" srcId="{30A6E982-32C9-4453-8982-8E6C995A7EF8}" destId="{5061C4A9-2B31-4261-8C51-00197F3F3FF1}" srcOrd="0" destOrd="0" presId="urn:microsoft.com/office/officeart/2005/8/layout/vList5"/>
    <dgm:cxn modelId="{57798DF4-DA32-4C4F-9889-C6BD5FDF872B}" srcId="{C64021A9-8ABB-4F12-AA6B-A26266AA64B6}" destId="{30A6E982-32C9-4453-8982-8E6C995A7EF8}" srcOrd="0" destOrd="0" parTransId="{1D041B90-C4B7-4568-8618-F5C89DEEA316}" sibTransId="{E6077DF8-34D8-48FF-AD4E-9B70C2638060}"/>
    <dgm:cxn modelId="{99ACB91A-1DC9-47F4-92A1-E66170E3A244}" type="presParOf" srcId="{A3C68E6C-E4CE-4ADC-999E-0234DB92A266}" destId="{D364763B-A14C-4479-A97E-D9634B6A333D}" srcOrd="0" destOrd="0" presId="urn:microsoft.com/office/officeart/2005/8/layout/vList5"/>
    <dgm:cxn modelId="{5CD3CBD1-8853-4A27-A622-D301F0AC0874}" type="presParOf" srcId="{D364763B-A14C-4479-A97E-D9634B6A333D}" destId="{5061C4A9-2B31-4261-8C51-00197F3F3FF1}"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0E25DD-C2C2-4D12-8C98-456F87C54D2C}">
      <dsp:nvSpPr>
        <dsp:cNvPr id="0" name=""/>
        <dsp:cNvSpPr/>
      </dsp:nvSpPr>
      <dsp:spPr>
        <a:xfrm rot="10800000">
          <a:off x="594437" y="267490"/>
          <a:ext cx="8057777" cy="679949"/>
        </a:xfrm>
        <a:prstGeom prst="homePlate">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2960" tIns="91440" rIns="170688" bIns="91440" numCol="1" spcCol="1270" anchor="ctr" anchorCtr="0">
          <a:noAutofit/>
        </a:bodyPr>
        <a:lstStyle/>
        <a:p>
          <a:pPr marL="0" lvl="0" indent="0" algn="ctr" defTabSz="1066800">
            <a:lnSpc>
              <a:spcPct val="90000"/>
            </a:lnSpc>
            <a:spcBef>
              <a:spcPct val="0"/>
            </a:spcBef>
            <a:spcAft>
              <a:spcPct val="35000"/>
            </a:spcAft>
            <a:buNone/>
          </a:pPr>
          <a:r>
            <a:rPr lang="es-BO" sz="2400" kern="1200" dirty="0"/>
            <a:t> </a:t>
          </a:r>
          <a:r>
            <a:rPr lang="es-BO" sz="2400" b="1" kern="1200" dirty="0">
              <a:solidFill>
                <a:srgbClr val="FF0000"/>
              </a:solidFill>
            </a:rPr>
            <a:t>Carlos Enrique Guzmán Delgado </a:t>
          </a:r>
        </a:p>
      </dsp:txBody>
      <dsp:txXfrm rot="10800000">
        <a:off x="764424" y="267490"/>
        <a:ext cx="7887790" cy="679949"/>
      </dsp:txXfrm>
    </dsp:sp>
    <dsp:sp modelId="{4B68B4B2-BE06-4EB4-89C7-527BEF6DEE1F}">
      <dsp:nvSpPr>
        <dsp:cNvPr id="0" name=""/>
        <dsp:cNvSpPr/>
      </dsp:nvSpPr>
      <dsp:spPr>
        <a:xfrm flipH="1">
          <a:off x="82202" y="947439"/>
          <a:ext cx="1049182" cy="538289"/>
        </a:xfrm>
        <a:prstGeom prst="ellipse">
          <a:avLst/>
        </a:prstGeom>
        <a:solidFill>
          <a:schemeClr val="accent5">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1C4A9-2B31-4261-8C51-00197F3F3FF1}">
      <dsp:nvSpPr>
        <dsp:cNvPr id="0" name=""/>
        <dsp:cNvSpPr/>
      </dsp:nvSpPr>
      <dsp:spPr>
        <a:xfrm>
          <a:off x="118075" y="1801"/>
          <a:ext cx="9172891" cy="3686874"/>
        </a:xfrm>
        <a:prstGeom prst="roundRect">
          <a:avLst/>
        </a:prstGeom>
        <a:noFill/>
        <a:ln w="15875" cap="rnd"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defTabSz="1066800">
            <a:lnSpc>
              <a:spcPct val="90000"/>
            </a:lnSpc>
            <a:spcBef>
              <a:spcPct val="0"/>
            </a:spcBef>
            <a:spcAft>
              <a:spcPct val="35000"/>
            </a:spcAft>
            <a:buNone/>
          </a:pPr>
          <a:r>
            <a:rPr lang="es-ES" sz="2400" kern="1200" dirty="0">
              <a:solidFill>
                <a:schemeClr val="tx1"/>
              </a:solidFill>
            </a:rPr>
            <a:t>a)	Permite el estudio de efectos principales, efectos de interacción, efectos simples; nunca hay pérdida de información </a:t>
          </a:r>
        </a:p>
        <a:p>
          <a:pPr marL="0" lvl="0" indent="0" defTabSz="1066800">
            <a:lnSpc>
              <a:spcPct val="90000"/>
            </a:lnSpc>
            <a:spcBef>
              <a:spcPct val="0"/>
            </a:spcBef>
            <a:spcAft>
              <a:spcPct val="35000"/>
            </a:spcAft>
            <a:buNone/>
          </a:pPr>
          <a:r>
            <a:rPr lang="es-ES" sz="2400" kern="1200" dirty="0">
              <a:solidFill>
                <a:schemeClr val="tx1"/>
              </a:solidFill>
            </a:rPr>
            <a:t>b)	Cuando todos los factores son independientes en sus efectos, el experimento significa ahorro de tiempo y material.</a:t>
          </a:r>
        </a:p>
        <a:p>
          <a:pPr marL="0" lvl="0" indent="0" defTabSz="1066800">
            <a:lnSpc>
              <a:spcPct val="90000"/>
            </a:lnSpc>
            <a:spcBef>
              <a:spcPct val="0"/>
            </a:spcBef>
            <a:spcAft>
              <a:spcPct val="35000"/>
            </a:spcAft>
            <a:buNone/>
          </a:pPr>
          <a:r>
            <a:rPr lang="es-ES" sz="2400" kern="1200" dirty="0">
              <a:solidFill>
                <a:schemeClr val="tx1"/>
              </a:solidFill>
            </a:rPr>
            <a:t>c)	Cada efecto principal se estima con la misma precisión que si todo el experimento se hubiera dedicado a ese factor.</a:t>
          </a:r>
        </a:p>
        <a:p>
          <a:pPr marL="0" lvl="0" indent="0" algn="l" defTabSz="1066800">
            <a:lnSpc>
              <a:spcPct val="90000"/>
            </a:lnSpc>
            <a:spcBef>
              <a:spcPct val="0"/>
            </a:spcBef>
            <a:spcAft>
              <a:spcPct val="35000"/>
            </a:spcAft>
            <a:buFont typeface="Symbol" panose="05050102010706020507" pitchFamily="18" charset="2"/>
            <a:buNone/>
          </a:pPr>
          <a:endParaRPr lang="es-ES" sz="2400" kern="1200" dirty="0">
            <a:solidFill>
              <a:schemeClr val="tx1"/>
            </a:solidFill>
          </a:endParaRPr>
        </a:p>
      </dsp:txBody>
      <dsp:txXfrm>
        <a:off x="298053" y="181779"/>
        <a:ext cx="8812935" cy="332691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1C4A9-2B31-4261-8C51-00197F3F3FF1}">
      <dsp:nvSpPr>
        <dsp:cNvPr id="0" name=""/>
        <dsp:cNvSpPr/>
      </dsp:nvSpPr>
      <dsp:spPr>
        <a:xfrm>
          <a:off x="118075" y="2406"/>
          <a:ext cx="9172891" cy="4923647"/>
        </a:xfrm>
        <a:prstGeom prst="roundRect">
          <a:avLst/>
        </a:prstGeom>
        <a:noFill/>
        <a:ln w="15875" cap="rnd"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solidFill>
                <a:schemeClr val="tx1"/>
              </a:solidFill>
            </a:rPr>
            <a:t>a)	Los datos fueron colectados en la gestión 2022 – 2023 en la Estación Experimental de </a:t>
          </a:r>
          <a:r>
            <a:rPr lang="es-ES" sz="2400" kern="1200" dirty="0" err="1">
              <a:solidFill>
                <a:schemeClr val="tx1"/>
              </a:solidFill>
            </a:rPr>
            <a:t>Kallutaca</a:t>
          </a:r>
          <a:r>
            <a:rPr lang="es-ES" sz="2400" kern="1200" dirty="0">
              <a:solidFill>
                <a:schemeClr val="tx1"/>
              </a:solidFill>
            </a:rPr>
            <a:t> de la Universidad Pública de El Alto, que  se encuentra a una altitud de 3.909 msnm y a 26 km de distancia de la ciudad de La Paz en el municipio de Laja. El objetivo de esta investigación fue evaluar el comportamiento agronómico en tres variedades de Quinua: </a:t>
          </a:r>
          <a:r>
            <a:rPr lang="es-ES" sz="2400" kern="1200" dirty="0" err="1">
              <a:solidFill>
                <a:schemeClr val="tx1"/>
              </a:solidFill>
            </a:rPr>
            <a:t>Jacha</a:t>
          </a:r>
          <a:r>
            <a:rPr lang="es-ES" sz="2400" kern="1200" dirty="0">
              <a:solidFill>
                <a:schemeClr val="tx1"/>
              </a:solidFill>
            </a:rPr>
            <a:t> grano, Blanquita y </a:t>
          </a:r>
          <a:r>
            <a:rPr lang="es-ES" sz="2400" kern="1200" dirty="0" err="1">
              <a:solidFill>
                <a:schemeClr val="tx1"/>
              </a:solidFill>
            </a:rPr>
            <a:t>Chucapaca</a:t>
          </a:r>
          <a:r>
            <a:rPr lang="es-ES" sz="2400" kern="1200" dirty="0">
              <a:solidFill>
                <a:schemeClr val="tx1"/>
              </a:solidFill>
            </a:rPr>
            <a:t> con tres niveles de abono orgánico, a razón de: 0 t/ha, 30 t/ha y 60 t/ha. Las parcelas se establecieron en un arreglo factorial completo en un diseño de bloques completos al azar. </a:t>
          </a:r>
        </a:p>
      </dsp:txBody>
      <dsp:txXfrm>
        <a:off x="358428" y="242759"/>
        <a:ext cx="8692185" cy="444294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1C4A9-2B31-4261-8C51-00197F3F3FF1}">
      <dsp:nvSpPr>
        <dsp:cNvPr id="0" name=""/>
        <dsp:cNvSpPr/>
      </dsp:nvSpPr>
      <dsp:spPr>
        <a:xfrm>
          <a:off x="118075" y="0"/>
          <a:ext cx="9172891" cy="4928460"/>
        </a:xfrm>
        <a:prstGeom prst="roundRect">
          <a:avLst/>
        </a:prstGeom>
        <a:noFill/>
        <a:ln w="15875" cap="rnd"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solidFill>
                <a:schemeClr val="tx1"/>
              </a:solidFill>
            </a:rPr>
            <a:t>	</a:t>
          </a:r>
        </a:p>
      </dsp:txBody>
      <dsp:txXfrm>
        <a:off x="358663" y="240588"/>
        <a:ext cx="8691715" cy="444728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CAE845-D3EA-425F-B6F7-CCC629AE5273}">
      <dsp:nvSpPr>
        <dsp:cNvPr id="0" name=""/>
        <dsp:cNvSpPr/>
      </dsp:nvSpPr>
      <dsp:spPr>
        <a:xfrm>
          <a:off x="5912690" y="86833"/>
          <a:ext cx="1950377" cy="1209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BO" sz="1800" b="1" kern="1200" dirty="0"/>
            <a:t>Siembra</a:t>
          </a:r>
          <a:r>
            <a:rPr lang="es-BO" sz="1800" kern="1200" dirty="0"/>
            <a:t> </a:t>
          </a:r>
        </a:p>
        <a:p>
          <a:pPr marL="0" lvl="0" indent="0" algn="ctr" defTabSz="800100">
            <a:lnSpc>
              <a:spcPct val="90000"/>
            </a:lnSpc>
            <a:spcBef>
              <a:spcPct val="0"/>
            </a:spcBef>
            <a:spcAft>
              <a:spcPct val="35000"/>
            </a:spcAft>
            <a:buNone/>
          </a:pPr>
          <a:r>
            <a:rPr lang="es-BO" sz="1800" kern="1200" dirty="0"/>
            <a:t>6 kg/ha</a:t>
          </a:r>
        </a:p>
        <a:p>
          <a:pPr marL="0" lvl="0" indent="0" algn="ctr" defTabSz="800100">
            <a:lnSpc>
              <a:spcPct val="90000"/>
            </a:lnSpc>
            <a:spcBef>
              <a:spcPct val="0"/>
            </a:spcBef>
            <a:spcAft>
              <a:spcPct val="35000"/>
            </a:spcAft>
            <a:buNone/>
          </a:pPr>
          <a:r>
            <a:rPr lang="es-BO" sz="1800" kern="1200" dirty="0"/>
            <a:t>0,5 m surco</a:t>
          </a:r>
        </a:p>
      </dsp:txBody>
      <dsp:txXfrm>
        <a:off x="5912690" y="86833"/>
        <a:ext cx="1950377" cy="1209333"/>
      </dsp:txXfrm>
    </dsp:sp>
    <dsp:sp modelId="{0BB51788-6354-4BDE-A3F5-587FA3E9BBA5}">
      <dsp:nvSpPr>
        <dsp:cNvPr id="0" name=""/>
        <dsp:cNvSpPr/>
      </dsp:nvSpPr>
      <dsp:spPr>
        <a:xfrm>
          <a:off x="3079652" y="445854"/>
          <a:ext cx="5702415" cy="5702415"/>
        </a:xfrm>
        <a:prstGeom prst="circularArrow">
          <a:avLst>
            <a:gd name="adj1" fmla="val 5196"/>
            <a:gd name="adj2" fmla="val 335624"/>
            <a:gd name="adj3" fmla="val 20606262"/>
            <a:gd name="adj4" fmla="val 18464361"/>
            <a:gd name="adj5" fmla="val 6062"/>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04E025-EF36-4331-BAAF-C771D17CAC49}">
      <dsp:nvSpPr>
        <dsp:cNvPr id="0" name=""/>
        <dsp:cNvSpPr/>
      </dsp:nvSpPr>
      <dsp:spPr>
        <a:xfrm>
          <a:off x="6834295" y="2815639"/>
          <a:ext cx="2926113" cy="1519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BO" sz="1800" b="1" kern="1200" dirty="0"/>
            <a:t>Practicas Culturales</a:t>
          </a:r>
        </a:p>
        <a:p>
          <a:pPr marL="0" lvl="0" indent="0" algn="ctr" defTabSz="800100">
            <a:lnSpc>
              <a:spcPct val="90000"/>
            </a:lnSpc>
            <a:spcBef>
              <a:spcPct val="0"/>
            </a:spcBef>
            <a:spcAft>
              <a:spcPct val="35000"/>
            </a:spcAft>
            <a:buNone/>
          </a:pPr>
          <a:r>
            <a:rPr lang="es-BO" sz="1800" kern="1200" dirty="0"/>
            <a:t>Deshierbe y control fitosanitario</a:t>
          </a:r>
        </a:p>
      </dsp:txBody>
      <dsp:txXfrm>
        <a:off x="6834295" y="2815639"/>
        <a:ext cx="2926113" cy="1519530"/>
      </dsp:txXfrm>
    </dsp:sp>
    <dsp:sp modelId="{7F965E87-E063-4869-B46B-626EA4D4280F}">
      <dsp:nvSpPr>
        <dsp:cNvPr id="0" name=""/>
        <dsp:cNvSpPr/>
      </dsp:nvSpPr>
      <dsp:spPr>
        <a:xfrm>
          <a:off x="3302785" y="-289790"/>
          <a:ext cx="5702415" cy="5702415"/>
        </a:xfrm>
        <a:prstGeom prst="circularArrow">
          <a:avLst>
            <a:gd name="adj1" fmla="val 5196"/>
            <a:gd name="adj2" fmla="val 335624"/>
            <a:gd name="adj3" fmla="val 4798562"/>
            <a:gd name="adj4" fmla="val 2670583"/>
            <a:gd name="adj5" fmla="val 6062"/>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2AD592-94A0-49AA-B97B-5D187EF4D8F6}">
      <dsp:nvSpPr>
        <dsp:cNvPr id="0" name=""/>
        <dsp:cNvSpPr/>
      </dsp:nvSpPr>
      <dsp:spPr>
        <a:xfrm>
          <a:off x="4451881" y="4279922"/>
          <a:ext cx="1897558" cy="1977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BO" sz="1800" b="1" kern="1200" dirty="0"/>
            <a:t>Evaluaciones</a:t>
          </a:r>
        </a:p>
        <a:p>
          <a:pPr marL="0" lvl="0" indent="0" algn="ctr" defTabSz="800100">
            <a:lnSpc>
              <a:spcPct val="90000"/>
            </a:lnSpc>
            <a:spcBef>
              <a:spcPct val="0"/>
            </a:spcBef>
            <a:spcAft>
              <a:spcPct val="35000"/>
            </a:spcAft>
            <a:buNone/>
          </a:pPr>
          <a:r>
            <a:rPr lang="es-BO" sz="1800" kern="1200" dirty="0"/>
            <a:t>Mas del 50 % para fases fenológicas y agronómicas en plantas fisiológicamente maduras </a:t>
          </a:r>
        </a:p>
      </dsp:txBody>
      <dsp:txXfrm>
        <a:off x="4451881" y="4279922"/>
        <a:ext cx="1897558" cy="1977531"/>
      </dsp:txXfrm>
    </dsp:sp>
    <dsp:sp modelId="{E0F68BE4-46A3-4FFB-8855-34A11D1D68FA}">
      <dsp:nvSpPr>
        <dsp:cNvPr id="0" name=""/>
        <dsp:cNvSpPr/>
      </dsp:nvSpPr>
      <dsp:spPr>
        <a:xfrm>
          <a:off x="1551998" y="-296881"/>
          <a:ext cx="5702415" cy="5702415"/>
        </a:xfrm>
        <a:prstGeom prst="circularArrow">
          <a:avLst>
            <a:gd name="adj1" fmla="val 5196"/>
            <a:gd name="adj2" fmla="val 335624"/>
            <a:gd name="adj3" fmla="val 7963008"/>
            <a:gd name="adj4" fmla="val 5333863"/>
            <a:gd name="adj5" fmla="val 6062"/>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2C4855-7F5F-4B77-B9BA-230ED10B00F0}">
      <dsp:nvSpPr>
        <dsp:cNvPr id="0" name=""/>
        <dsp:cNvSpPr/>
      </dsp:nvSpPr>
      <dsp:spPr>
        <a:xfrm>
          <a:off x="1473200" y="2717619"/>
          <a:ext cx="1519530" cy="1519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BO" sz="1800" b="1" kern="1200" dirty="0"/>
            <a:t>Cosecha</a:t>
          </a:r>
        </a:p>
        <a:p>
          <a:pPr marL="0" lvl="0" indent="0" algn="ctr" defTabSz="800100">
            <a:lnSpc>
              <a:spcPct val="90000"/>
            </a:lnSpc>
            <a:spcBef>
              <a:spcPct val="0"/>
            </a:spcBef>
            <a:spcAft>
              <a:spcPct val="35000"/>
            </a:spcAft>
            <a:buNone/>
          </a:pPr>
          <a:r>
            <a:rPr lang="es-BO" sz="1800" kern="1200" dirty="0"/>
            <a:t>gradual, formación de arcos, trillado y venteado</a:t>
          </a:r>
        </a:p>
      </dsp:txBody>
      <dsp:txXfrm>
        <a:off x="1473200" y="2717619"/>
        <a:ext cx="1519530" cy="1519530"/>
      </dsp:txXfrm>
    </dsp:sp>
    <dsp:sp modelId="{C7C68198-EEC1-49A4-BFA1-E147C9333F2E}">
      <dsp:nvSpPr>
        <dsp:cNvPr id="0" name=""/>
        <dsp:cNvSpPr/>
      </dsp:nvSpPr>
      <dsp:spPr>
        <a:xfrm>
          <a:off x="1708042" y="633087"/>
          <a:ext cx="5702415" cy="5702415"/>
        </a:xfrm>
        <a:prstGeom prst="circularArrow">
          <a:avLst>
            <a:gd name="adj1" fmla="val 5196"/>
            <a:gd name="adj2" fmla="val 335624"/>
            <a:gd name="adj3" fmla="val 13672334"/>
            <a:gd name="adj4" fmla="val 11858306"/>
            <a:gd name="adj5" fmla="val 6062"/>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8B5A77-3936-493E-AA14-44AE46758B38}">
      <dsp:nvSpPr>
        <dsp:cNvPr id="0" name=""/>
        <dsp:cNvSpPr/>
      </dsp:nvSpPr>
      <dsp:spPr>
        <a:xfrm>
          <a:off x="2915143" y="-68265"/>
          <a:ext cx="1519530" cy="1519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BO" sz="1800" b="1" kern="1200" dirty="0"/>
            <a:t>Replanteo</a:t>
          </a:r>
        </a:p>
        <a:p>
          <a:pPr marL="0" lvl="0" indent="0" algn="ctr" defTabSz="800100">
            <a:lnSpc>
              <a:spcPct val="90000"/>
            </a:lnSpc>
            <a:spcBef>
              <a:spcPct val="0"/>
            </a:spcBef>
            <a:spcAft>
              <a:spcPct val="35000"/>
            </a:spcAft>
            <a:buNone/>
          </a:pPr>
          <a:r>
            <a:rPr lang="es-BO" sz="1800" kern="1200" dirty="0"/>
            <a:t>1363 m2</a:t>
          </a:r>
        </a:p>
        <a:p>
          <a:pPr marL="0" lvl="0" indent="0" algn="ctr" defTabSz="800100">
            <a:lnSpc>
              <a:spcPct val="90000"/>
            </a:lnSpc>
            <a:spcBef>
              <a:spcPct val="0"/>
            </a:spcBef>
            <a:spcAft>
              <a:spcPct val="35000"/>
            </a:spcAft>
            <a:buNone/>
          </a:pPr>
          <a:r>
            <a:rPr lang="es-BO" sz="1800" kern="1200" dirty="0"/>
            <a:t>4 bloques</a:t>
          </a:r>
        </a:p>
      </dsp:txBody>
      <dsp:txXfrm>
        <a:off x="2915143" y="-68265"/>
        <a:ext cx="1519530" cy="1519530"/>
      </dsp:txXfrm>
    </dsp:sp>
    <dsp:sp modelId="{6AEC0633-055E-4400-A48C-E5B172421B16}">
      <dsp:nvSpPr>
        <dsp:cNvPr id="0" name=""/>
        <dsp:cNvSpPr/>
      </dsp:nvSpPr>
      <dsp:spPr>
        <a:xfrm>
          <a:off x="2291065" y="-180520"/>
          <a:ext cx="5702415" cy="5702415"/>
        </a:xfrm>
        <a:prstGeom prst="circularArrow">
          <a:avLst>
            <a:gd name="adj1" fmla="val 5196"/>
            <a:gd name="adj2" fmla="val 335624"/>
            <a:gd name="adj3" fmla="val 16928016"/>
            <a:gd name="adj4" fmla="val 15225602"/>
            <a:gd name="adj5" fmla="val 6062"/>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1C4A9-2B31-4261-8C51-00197F3F3FF1}">
      <dsp:nvSpPr>
        <dsp:cNvPr id="0" name=""/>
        <dsp:cNvSpPr/>
      </dsp:nvSpPr>
      <dsp:spPr>
        <a:xfrm>
          <a:off x="118075" y="0"/>
          <a:ext cx="9172891" cy="4928460"/>
        </a:xfrm>
        <a:prstGeom prst="roundRect">
          <a:avLst/>
        </a:prstGeom>
        <a:noFill/>
        <a:ln w="15875" cap="rnd"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solidFill>
                <a:schemeClr val="tx1"/>
              </a:solidFill>
            </a:rPr>
            <a:t>	</a:t>
          </a:r>
        </a:p>
      </dsp:txBody>
      <dsp:txXfrm>
        <a:off x="358663" y="240588"/>
        <a:ext cx="8691715" cy="444728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1C4A9-2B31-4261-8C51-00197F3F3FF1}">
      <dsp:nvSpPr>
        <dsp:cNvPr id="0" name=""/>
        <dsp:cNvSpPr/>
      </dsp:nvSpPr>
      <dsp:spPr>
        <a:xfrm>
          <a:off x="118075" y="0"/>
          <a:ext cx="9172891" cy="4928460"/>
        </a:xfrm>
        <a:prstGeom prst="roundRect">
          <a:avLst/>
        </a:prstGeom>
        <a:noFill/>
        <a:ln w="15875" cap="rnd"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solidFill>
                <a:schemeClr val="tx1"/>
              </a:solidFill>
            </a:rPr>
            <a:t>	</a:t>
          </a:r>
        </a:p>
      </dsp:txBody>
      <dsp:txXfrm>
        <a:off x="358663" y="240588"/>
        <a:ext cx="8691715" cy="444728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1C4A9-2B31-4261-8C51-00197F3F3FF1}">
      <dsp:nvSpPr>
        <dsp:cNvPr id="0" name=""/>
        <dsp:cNvSpPr/>
      </dsp:nvSpPr>
      <dsp:spPr>
        <a:xfrm>
          <a:off x="118075" y="0"/>
          <a:ext cx="9172891" cy="5470902"/>
        </a:xfrm>
        <a:prstGeom prst="roundRect">
          <a:avLst/>
        </a:prstGeom>
        <a:noFill/>
        <a:ln w="15875" cap="rnd"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solidFill>
                <a:schemeClr val="tx1"/>
              </a:solidFill>
            </a:rPr>
            <a:t>	</a:t>
          </a:r>
        </a:p>
      </dsp:txBody>
      <dsp:txXfrm>
        <a:off x="385142" y="267067"/>
        <a:ext cx="8638757" cy="49367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F556DF-EB1B-4318-B477-B3C4515E05D7}">
      <dsp:nvSpPr>
        <dsp:cNvPr id="0" name=""/>
        <dsp:cNvSpPr/>
      </dsp:nvSpPr>
      <dsp:spPr>
        <a:xfrm>
          <a:off x="4676315" y="1030944"/>
          <a:ext cx="159875" cy="767924"/>
        </a:xfrm>
        <a:custGeom>
          <a:avLst/>
          <a:gdLst/>
          <a:ahLst/>
          <a:cxnLst/>
          <a:rect l="0" t="0" r="0" b="0"/>
          <a:pathLst>
            <a:path>
              <a:moveTo>
                <a:pt x="0" y="0"/>
              </a:moveTo>
              <a:lnTo>
                <a:pt x="159875" y="767924"/>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D42AA3-C961-4949-AC14-AC19CD946876}">
      <dsp:nvSpPr>
        <dsp:cNvPr id="0" name=""/>
        <dsp:cNvSpPr/>
      </dsp:nvSpPr>
      <dsp:spPr>
        <a:xfrm>
          <a:off x="4676315" y="1030944"/>
          <a:ext cx="3780104" cy="2367148"/>
        </a:xfrm>
        <a:custGeom>
          <a:avLst/>
          <a:gdLst/>
          <a:ahLst/>
          <a:cxnLst/>
          <a:rect l="0" t="0" r="0" b="0"/>
          <a:pathLst>
            <a:path>
              <a:moveTo>
                <a:pt x="0" y="0"/>
              </a:moveTo>
              <a:lnTo>
                <a:pt x="0" y="2201806"/>
              </a:lnTo>
              <a:lnTo>
                <a:pt x="3780104" y="2201806"/>
              </a:lnTo>
              <a:lnTo>
                <a:pt x="3780104" y="2367148"/>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AE883B-665A-4E47-B299-73A935FBEE02}">
      <dsp:nvSpPr>
        <dsp:cNvPr id="0" name=""/>
        <dsp:cNvSpPr/>
      </dsp:nvSpPr>
      <dsp:spPr>
        <a:xfrm>
          <a:off x="4676315" y="1030944"/>
          <a:ext cx="1392749" cy="2319140"/>
        </a:xfrm>
        <a:custGeom>
          <a:avLst/>
          <a:gdLst/>
          <a:ahLst/>
          <a:cxnLst/>
          <a:rect l="0" t="0" r="0" b="0"/>
          <a:pathLst>
            <a:path>
              <a:moveTo>
                <a:pt x="0" y="0"/>
              </a:moveTo>
              <a:lnTo>
                <a:pt x="0" y="2153798"/>
              </a:lnTo>
              <a:lnTo>
                <a:pt x="1392749" y="2153798"/>
              </a:lnTo>
              <a:lnTo>
                <a:pt x="1392749" y="2319140"/>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C183F7-935C-4615-8FA2-8F15E7901577}">
      <dsp:nvSpPr>
        <dsp:cNvPr id="0" name=""/>
        <dsp:cNvSpPr/>
      </dsp:nvSpPr>
      <dsp:spPr>
        <a:xfrm>
          <a:off x="3625809" y="1030944"/>
          <a:ext cx="1050505" cy="2272726"/>
        </a:xfrm>
        <a:custGeom>
          <a:avLst/>
          <a:gdLst/>
          <a:ahLst/>
          <a:cxnLst/>
          <a:rect l="0" t="0" r="0" b="0"/>
          <a:pathLst>
            <a:path>
              <a:moveTo>
                <a:pt x="1050505" y="0"/>
              </a:moveTo>
              <a:lnTo>
                <a:pt x="1050505" y="2107384"/>
              </a:lnTo>
              <a:lnTo>
                <a:pt x="0" y="2107384"/>
              </a:lnTo>
              <a:lnTo>
                <a:pt x="0" y="2272726"/>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9AF97B-AEE1-478D-82E3-D10616C0E8BF}">
      <dsp:nvSpPr>
        <dsp:cNvPr id="0" name=""/>
        <dsp:cNvSpPr/>
      </dsp:nvSpPr>
      <dsp:spPr>
        <a:xfrm>
          <a:off x="1143315" y="1030944"/>
          <a:ext cx="3532999" cy="2293049"/>
        </a:xfrm>
        <a:custGeom>
          <a:avLst/>
          <a:gdLst/>
          <a:ahLst/>
          <a:cxnLst/>
          <a:rect l="0" t="0" r="0" b="0"/>
          <a:pathLst>
            <a:path>
              <a:moveTo>
                <a:pt x="3532999" y="0"/>
              </a:moveTo>
              <a:lnTo>
                <a:pt x="3532999" y="2127707"/>
              </a:lnTo>
              <a:lnTo>
                <a:pt x="0" y="2127707"/>
              </a:lnTo>
              <a:lnTo>
                <a:pt x="0" y="2293049"/>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78FAD2-B53F-4C7E-A3A9-1C9F3C316861}">
      <dsp:nvSpPr>
        <dsp:cNvPr id="0" name=""/>
        <dsp:cNvSpPr/>
      </dsp:nvSpPr>
      <dsp:spPr>
        <a:xfrm>
          <a:off x="3589913" y="155209"/>
          <a:ext cx="2172803" cy="87573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99993" numCol="1" spcCol="1270" anchor="ctr" anchorCtr="0">
          <a:noAutofit/>
        </a:bodyPr>
        <a:lstStyle/>
        <a:p>
          <a:pPr marL="0" lvl="0" indent="0" algn="ctr" defTabSz="1600200">
            <a:lnSpc>
              <a:spcPct val="90000"/>
            </a:lnSpc>
            <a:spcBef>
              <a:spcPct val="0"/>
            </a:spcBef>
            <a:spcAft>
              <a:spcPct val="35000"/>
            </a:spcAft>
            <a:buNone/>
          </a:pPr>
          <a:r>
            <a:rPr lang="es-BO" sz="3600" b="1" kern="1200" dirty="0"/>
            <a:t>QUINUA</a:t>
          </a:r>
          <a:r>
            <a:rPr lang="es-BO" sz="2200" kern="1200" dirty="0"/>
            <a:t> </a:t>
          </a:r>
        </a:p>
      </dsp:txBody>
      <dsp:txXfrm>
        <a:off x="3589913" y="155209"/>
        <a:ext cx="2172803" cy="875735"/>
      </dsp:txXfrm>
    </dsp:sp>
    <dsp:sp modelId="{F511F9B4-9466-4645-BA9E-FCA0393D84B5}">
      <dsp:nvSpPr>
        <dsp:cNvPr id="0" name=""/>
        <dsp:cNvSpPr/>
      </dsp:nvSpPr>
      <dsp:spPr>
        <a:xfrm>
          <a:off x="1262891" y="1979928"/>
          <a:ext cx="2565513" cy="178305"/>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s-BO" sz="1100" kern="1200"/>
        </a:p>
      </dsp:txBody>
      <dsp:txXfrm>
        <a:off x="1262891" y="1979928"/>
        <a:ext cx="2565513" cy="178305"/>
      </dsp:txXfrm>
    </dsp:sp>
    <dsp:sp modelId="{3FFFD25A-4B5B-4BBD-AEA6-50C26785772D}">
      <dsp:nvSpPr>
        <dsp:cNvPr id="0" name=""/>
        <dsp:cNvSpPr/>
      </dsp:nvSpPr>
      <dsp:spPr>
        <a:xfrm>
          <a:off x="0" y="3323994"/>
          <a:ext cx="2286631" cy="1661193"/>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99993" numCol="1" spcCol="1270" anchor="ctr" anchorCtr="0">
          <a:noAutofit/>
        </a:bodyPr>
        <a:lstStyle/>
        <a:p>
          <a:pPr marL="0" lvl="0" indent="0" algn="ctr" defTabSz="977900">
            <a:lnSpc>
              <a:spcPct val="90000"/>
            </a:lnSpc>
            <a:spcBef>
              <a:spcPct val="0"/>
            </a:spcBef>
            <a:spcAft>
              <a:spcPct val="35000"/>
            </a:spcAft>
            <a:buNone/>
          </a:pPr>
          <a:endParaRPr lang="es-BO" sz="2200" kern="1200" dirty="0"/>
        </a:p>
      </dsp:txBody>
      <dsp:txXfrm>
        <a:off x="0" y="3323994"/>
        <a:ext cx="2286631" cy="1661193"/>
      </dsp:txXfrm>
    </dsp:sp>
    <dsp:sp modelId="{D79BF66C-A0E1-4C0F-8544-C74C8918D870}">
      <dsp:nvSpPr>
        <dsp:cNvPr id="0" name=""/>
        <dsp:cNvSpPr/>
      </dsp:nvSpPr>
      <dsp:spPr>
        <a:xfrm>
          <a:off x="11914" y="5237244"/>
          <a:ext cx="2113483" cy="443719"/>
        </a:xfrm>
        <a:prstGeom prst="rect">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11430" rIns="45720" bIns="11430" numCol="1" spcCol="1270" anchor="ctr" anchorCtr="0">
          <a:noAutofit/>
        </a:bodyPr>
        <a:lstStyle/>
        <a:p>
          <a:pPr marL="0" lvl="0" indent="0" algn="ctr" defTabSz="800100">
            <a:lnSpc>
              <a:spcPct val="90000"/>
            </a:lnSpc>
            <a:spcBef>
              <a:spcPct val="0"/>
            </a:spcBef>
            <a:spcAft>
              <a:spcPct val="35000"/>
            </a:spcAft>
            <a:buNone/>
          </a:pPr>
          <a:r>
            <a:rPr lang="es-BO" sz="1800" b="0" kern="1200" dirty="0">
              <a:latin typeface="Arial" panose="020B0604020202020204" pitchFamily="34" charset="0"/>
              <a:ea typeface="AR ADGothicJP Medium" panose="020B0609000000000000" pitchFamily="49" charset="-128"/>
              <a:cs typeface="Arial" panose="020B0604020202020204" pitchFamily="34" charset="0"/>
            </a:rPr>
            <a:t>alimento prehispánico </a:t>
          </a:r>
        </a:p>
      </dsp:txBody>
      <dsp:txXfrm>
        <a:off x="11914" y="5237244"/>
        <a:ext cx="2113483" cy="443719"/>
      </dsp:txXfrm>
    </dsp:sp>
    <dsp:sp modelId="{E7974BD9-8AC0-4B42-8701-21213F99122D}">
      <dsp:nvSpPr>
        <dsp:cNvPr id="0" name=""/>
        <dsp:cNvSpPr/>
      </dsp:nvSpPr>
      <dsp:spPr>
        <a:xfrm>
          <a:off x="2559841" y="3303671"/>
          <a:ext cx="2131936" cy="1631353"/>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99993" numCol="1" spcCol="1270" anchor="ctr" anchorCtr="0">
          <a:noAutofit/>
        </a:bodyPr>
        <a:lstStyle/>
        <a:p>
          <a:pPr marL="0" lvl="0" indent="0" algn="ctr" defTabSz="977900">
            <a:lnSpc>
              <a:spcPct val="90000"/>
            </a:lnSpc>
            <a:spcBef>
              <a:spcPct val="0"/>
            </a:spcBef>
            <a:spcAft>
              <a:spcPct val="35000"/>
            </a:spcAft>
            <a:buNone/>
          </a:pPr>
          <a:endParaRPr lang="es-BO" sz="2200" kern="1200"/>
        </a:p>
      </dsp:txBody>
      <dsp:txXfrm>
        <a:off x="2559841" y="3303671"/>
        <a:ext cx="2131936" cy="1631353"/>
      </dsp:txXfrm>
    </dsp:sp>
    <dsp:sp modelId="{E1A60366-AF2F-441C-8646-A421E281234E}">
      <dsp:nvSpPr>
        <dsp:cNvPr id="0" name=""/>
        <dsp:cNvSpPr/>
      </dsp:nvSpPr>
      <dsp:spPr>
        <a:xfrm>
          <a:off x="2455259" y="5120447"/>
          <a:ext cx="2354747" cy="917500"/>
        </a:xfrm>
        <a:prstGeom prst="rect">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11430" rIns="45720" bIns="11430" numCol="1" spcCol="1270" anchor="ctr" anchorCtr="0">
          <a:noAutofit/>
        </a:bodyPr>
        <a:lstStyle/>
        <a:p>
          <a:pPr marL="0" lvl="0" indent="0" algn="just" defTabSz="800100">
            <a:lnSpc>
              <a:spcPct val="90000"/>
            </a:lnSpc>
            <a:spcBef>
              <a:spcPct val="0"/>
            </a:spcBef>
            <a:spcAft>
              <a:spcPct val="35000"/>
            </a:spcAft>
            <a:buNone/>
          </a:pPr>
          <a:r>
            <a:rPr lang="es-ES" sz="1800" b="0" kern="1200" dirty="0">
              <a:latin typeface="Arial" panose="020B0604020202020204" pitchFamily="34" charset="0"/>
              <a:cs typeface="Arial" panose="020B0604020202020204" pitchFamily="34" charset="0"/>
            </a:rPr>
            <a:t>producción de 82.500 </a:t>
          </a:r>
          <a:r>
            <a:rPr lang="es-ES" sz="1800" b="0" kern="1200" dirty="0" err="1">
              <a:latin typeface="Arial" panose="020B0604020202020204" pitchFamily="34" charset="0"/>
              <a:cs typeface="Arial" panose="020B0604020202020204" pitchFamily="34" charset="0"/>
            </a:rPr>
            <a:t>tn</a:t>
          </a:r>
          <a:r>
            <a:rPr lang="es-ES" sz="1800" b="0" kern="1200" dirty="0">
              <a:latin typeface="Arial" panose="020B0604020202020204" pitchFamily="34" charset="0"/>
              <a:cs typeface="Arial" panose="020B0604020202020204" pitchFamily="34" charset="0"/>
            </a:rPr>
            <a:t> 2017  10% mas que 2016</a:t>
          </a:r>
          <a:endParaRPr lang="es-BO" sz="1800" b="0" kern="1200" dirty="0">
            <a:latin typeface="Arial" panose="020B0604020202020204" pitchFamily="34" charset="0"/>
            <a:cs typeface="Arial" panose="020B0604020202020204" pitchFamily="34" charset="0"/>
          </a:endParaRPr>
        </a:p>
      </dsp:txBody>
      <dsp:txXfrm>
        <a:off x="2455259" y="5120447"/>
        <a:ext cx="2354747" cy="917500"/>
      </dsp:txXfrm>
    </dsp:sp>
    <dsp:sp modelId="{3160D913-0AB4-4910-8778-15BACB35BFFC}">
      <dsp:nvSpPr>
        <dsp:cNvPr id="0" name=""/>
        <dsp:cNvSpPr/>
      </dsp:nvSpPr>
      <dsp:spPr>
        <a:xfrm>
          <a:off x="5145747" y="3350085"/>
          <a:ext cx="1846634" cy="1524807"/>
        </a:xfrm>
        <a:prstGeom prst="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99993" numCol="1" spcCol="1270" anchor="ctr" anchorCtr="0">
          <a:noAutofit/>
        </a:bodyPr>
        <a:lstStyle/>
        <a:p>
          <a:pPr marL="0" lvl="0" indent="0" algn="ctr" defTabSz="977900">
            <a:lnSpc>
              <a:spcPct val="90000"/>
            </a:lnSpc>
            <a:spcBef>
              <a:spcPct val="0"/>
            </a:spcBef>
            <a:spcAft>
              <a:spcPct val="35000"/>
            </a:spcAft>
            <a:buNone/>
          </a:pPr>
          <a:endParaRPr lang="es-BO" sz="2200" kern="1200" dirty="0"/>
        </a:p>
      </dsp:txBody>
      <dsp:txXfrm>
        <a:off x="5145747" y="3350085"/>
        <a:ext cx="1846634" cy="1524807"/>
      </dsp:txXfrm>
    </dsp:sp>
    <dsp:sp modelId="{9EA1F2B6-6FC1-4C97-859E-3C499D18A84B}">
      <dsp:nvSpPr>
        <dsp:cNvPr id="0" name=""/>
        <dsp:cNvSpPr/>
      </dsp:nvSpPr>
      <dsp:spPr>
        <a:xfrm>
          <a:off x="5144074" y="4814382"/>
          <a:ext cx="1880386" cy="1223565"/>
        </a:xfrm>
        <a:prstGeom prst="rect">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11430" rIns="45720" bIns="11430" numCol="1" spcCol="1270" anchor="ctr" anchorCtr="0">
          <a:noAutofit/>
        </a:bodyPr>
        <a:lstStyle/>
        <a:p>
          <a:pPr marL="0" lvl="0" indent="0" algn="ctr" defTabSz="800100">
            <a:lnSpc>
              <a:spcPct val="90000"/>
            </a:lnSpc>
            <a:spcBef>
              <a:spcPct val="0"/>
            </a:spcBef>
            <a:spcAft>
              <a:spcPct val="35000"/>
            </a:spcAft>
            <a:buNone/>
          </a:pPr>
          <a:r>
            <a:rPr lang="es-BO" sz="1800" b="0" kern="1200" dirty="0">
              <a:latin typeface="Arial" panose="020B0604020202020204" pitchFamily="34" charset="0"/>
              <a:cs typeface="Arial" panose="020B0604020202020204" pitchFamily="34" charset="0"/>
            </a:rPr>
            <a:t>2018 se concreta la exportación de quinua a china</a:t>
          </a:r>
        </a:p>
      </dsp:txBody>
      <dsp:txXfrm>
        <a:off x="5144074" y="4814382"/>
        <a:ext cx="1880386" cy="1223565"/>
      </dsp:txXfrm>
    </dsp:sp>
    <dsp:sp modelId="{731D95D1-D3DA-470B-A90D-601404FF5306}">
      <dsp:nvSpPr>
        <dsp:cNvPr id="0" name=""/>
        <dsp:cNvSpPr/>
      </dsp:nvSpPr>
      <dsp:spPr>
        <a:xfrm>
          <a:off x="7596804" y="3398093"/>
          <a:ext cx="1719230" cy="1434239"/>
        </a:xfrm>
        <a:prstGeom prst="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99993" numCol="1" spcCol="1270" anchor="ctr" anchorCtr="0">
          <a:noAutofit/>
        </a:bodyPr>
        <a:lstStyle/>
        <a:p>
          <a:pPr marL="0" lvl="0" indent="0" algn="ctr" defTabSz="977900">
            <a:lnSpc>
              <a:spcPct val="90000"/>
            </a:lnSpc>
            <a:spcBef>
              <a:spcPct val="0"/>
            </a:spcBef>
            <a:spcAft>
              <a:spcPct val="35000"/>
            </a:spcAft>
            <a:buNone/>
          </a:pPr>
          <a:endParaRPr lang="es-BO" sz="2200" kern="1200"/>
        </a:p>
      </dsp:txBody>
      <dsp:txXfrm>
        <a:off x="7596804" y="3398093"/>
        <a:ext cx="1719230" cy="1434239"/>
      </dsp:txXfrm>
    </dsp:sp>
    <dsp:sp modelId="{FFE374A3-C06A-4A0C-95AC-6DFFD2624324}">
      <dsp:nvSpPr>
        <dsp:cNvPr id="0" name=""/>
        <dsp:cNvSpPr/>
      </dsp:nvSpPr>
      <dsp:spPr>
        <a:xfrm>
          <a:off x="7611731" y="4918950"/>
          <a:ext cx="1752258" cy="1077346"/>
        </a:xfrm>
        <a:prstGeom prst="rect">
          <a:avLst/>
        </a:prstGeom>
        <a:solidFill>
          <a:schemeClr val="lt1">
            <a:alpha val="9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800" tIns="12700" rIns="50800" bIns="12700" numCol="1" spcCol="1270" anchor="ctr" anchorCtr="0">
          <a:noAutofit/>
        </a:bodyPr>
        <a:lstStyle/>
        <a:p>
          <a:pPr marL="0" lvl="0" indent="0" algn="ctr" defTabSz="889000">
            <a:lnSpc>
              <a:spcPct val="90000"/>
            </a:lnSpc>
            <a:spcBef>
              <a:spcPct val="0"/>
            </a:spcBef>
            <a:spcAft>
              <a:spcPct val="35000"/>
            </a:spcAft>
            <a:buNone/>
          </a:pPr>
          <a:r>
            <a:rPr lang="es-BO" sz="2000" b="0" kern="1200" dirty="0"/>
            <a:t>expansión de superficie cultivada </a:t>
          </a:r>
        </a:p>
      </dsp:txBody>
      <dsp:txXfrm>
        <a:off x="7611731" y="4918950"/>
        <a:ext cx="1752258" cy="1077346"/>
      </dsp:txXfrm>
    </dsp:sp>
    <dsp:sp modelId="{D69956D1-0647-4252-B41F-098C06BB19DE}">
      <dsp:nvSpPr>
        <dsp:cNvPr id="0" name=""/>
        <dsp:cNvSpPr/>
      </dsp:nvSpPr>
      <dsp:spPr>
        <a:xfrm>
          <a:off x="551062" y="1444565"/>
          <a:ext cx="4285127" cy="708609"/>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99993" numCol="1" spcCol="1270" anchor="ctr" anchorCtr="0">
          <a:noAutofit/>
        </a:bodyPr>
        <a:lstStyle/>
        <a:p>
          <a:pPr marL="0" lvl="0" indent="0" algn="ctr" defTabSz="977900">
            <a:lnSpc>
              <a:spcPct val="90000"/>
            </a:lnSpc>
            <a:spcBef>
              <a:spcPct val="0"/>
            </a:spcBef>
            <a:spcAft>
              <a:spcPct val="35000"/>
            </a:spcAft>
            <a:buNone/>
          </a:pPr>
          <a:r>
            <a:rPr lang="es-BO" sz="2200" b="1" kern="1200" dirty="0">
              <a:latin typeface="Arial Rounded MT Bold" panose="020F0704030504030204" pitchFamily="34" charset="0"/>
            </a:rPr>
            <a:t>CAMPANA</a:t>
          </a:r>
          <a:r>
            <a:rPr lang="es-BO" sz="2200" kern="1200" dirty="0">
              <a:latin typeface="Arial Rounded MT Bold" panose="020F0704030504030204" pitchFamily="34" charset="0"/>
            </a:rPr>
            <a:t> </a:t>
          </a:r>
          <a:r>
            <a:rPr lang="es-BO" sz="2200" b="1" kern="1200" dirty="0">
              <a:latin typeface="Arial Rounded MT Bold" panose="020F0704030504030204" pitchFamily="34" charset="0"/>
            </a:rPr>
            <a:t>AGRICOLA 2018 -2019</a:t>
          </a:r>
        </a:p>
      </dsp:txBody>
      <dsp:txXfrm>
        <a:off x="551062" y="1444565"/>
        <a:ext cx="4285127" cy="708609"/>
      </dsp:txXfrm>
    </dsp:sp>
    <dsp:sp modelId="{6815A168-70E7-40C6-80BC-9E4242987279}">
      <dsp:nvSpPr>
        <dsp:cNvPr id="0" name=""/>
        <dsp:cNvSpPr/>
      </dsp:nvSpPr>
      <dsp:spPr>
        <a:xfrm>
          <a:off x="1613119" y="2290775"/>
          <a:ext cx="1231755" cy="236203"/>
        </a:xfrm>
        <a:prstGeom prst="rect">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38100" bIns="9525" numCol="1" spcCol="1270" anchor="ctr" anchorCtr="0">
          <a:noAutofit/>
        </a:bodyPr>
        <a:lstStyle/>
        <a:p>
          <a:pPr marL="0" lvl="0" indent="0" algn="r" defTabSz="666750">
            <a:lnSpc>
              <a:spcPct val="90000"/>
            </a:lnSpc>
            <a:spcBef>
              <a:spcPct val="0"/>
            </a:spcBef>
            <a:spcAft>
              <a:spcPct val="35000"/>
            </a:spcAft>
            <a:buNone/>
          </a:pPr>
          <a:endParaRPr lang="es-BO" sz="1500" kern="1200"/>
        </a:p>
      </dsp:txBody>
      <dsp:txXfrm>
        <a:off x="1613119" y="2290775"/>
        <a:ext cx="1231755" cy="2362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1C4A9-2B31-4261-8C51-00197F3F3FF1}">
      <dsp:nvSpPr>
        <dsp:cNvPr id="0" name=""/>
        <dsp:cNvSpPr/>
      </dsp:nvSpPr>
      <dsp:spPr>
        <a:xfrm>
          <a:off x="118075" y="1986"/>
          <a:ext cx="9172891" cy="4064443"/>
        </a:xfrm>
        <a:prstGeom prst="roundRect">
          <a:avLst/>
        </a:prstGeom>
        <a:noFill/>
        <a:ln w="15875" cap="rnd"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Font typeface="Symbol" panose="05050102010706020507" pitchFamily="18" charset="2"/>
            <a:buNone/>
          </a:pPr>
          <a:r>
            <a:rPr lang="es-ES" sz="2400" kern="1200" dirty="0">
              <a:solidFill>
                <a:schemeClr val="tx1"/>
              </a:solidFill>
            </a:rPr>
            <a:t>Motivación: surge de la necesidad de abordar los desafíos que el cambio climático y la </a:t>
          </a:r>
          <a:r>
            <a:rPr lang="es-ES" sz="2400" kern="1200" dirty="0" err="1">
              <a:solidFill>
                <a:schemeClr val="tx1"/>
              </a:solidFill>
            </a:rPr>
            <a:t>insustentabilidad</a:t>
          </a:r>
          <a:r>
            <a:rPr lang="es-ES" sz="2400" kern="1200" dirty="0">
              <a:solidFill>
                <a:schemeClr val="tx1"/>
              </a:solidFill>
            </a:rPr>
            <a:t> de la producción plantean para este cultivo crucial en la región.</a:t>
          </a:r>
        </a:p>
        <a:p>
          <a:pPr marL="0" lvl="0" indent="0" algn="l" defTabSz="1066800">
            <a:lnSpc>
              <a:spcPct val="90000"/>
            </a:lnSpc>
            <a:spcBef>
              <a:spcPct val="0"/>
            </a:spcBef>
            <a:spcAft>
              <a:spcPct val="35000"/>
            </a:spcAft>
            <a:buFont typeface="Symbol" panose="05050102010706020507" pitchFamily="18" charset="2"/>
            <a:buNone/>
          </a:pPr>
          <a:r>
            <a:rPr lang="es-ES" sz="2400" kern="1200" dirty="0">
              <a:solidFill>
                <a:schemeClr val="tx1"/>
              </a:solidFill>
            </a:rPr>
            <a:t>es importante conocer métodos estadísticos para procesar datos provenientes de dos factores, como en este caso, la materia orgánica y las variedades de quinua que serán procesadas con un arreglo </a:t>
          </a:r>
          <a:r>
            <a:rPr lang="es-ES" sz="2400" kern="1200" dirty="0" err="1">
              <a:solidFill>
                <a:schemeClr val="tx1"/>
              </a:solidFill>
            </a:rPr>
            <a:t>bifactorial</a:t>
          </a:r>
          <a:r>
            <a:rPr lang="es-ES" sz="2400" kern="1200" dirty="0">
              <a:solidFill>
                <a:schemeClr val="tx1"/>
              </a:solidFill>
            </a:rPr>
            <a:t> en diseño bloques completos al azar.</a:t>
          </a:r>
          <a:endParaRPr lang="es-BO" sz="2400" kern="1200" dirty="0">
            <a:solidFill>
              <a:schemeClr val="tx1"/>
            </a:solidFill>
          </a:endParaRPr>
        </a:p>
      </dsp:txBody>
      <dsp:txXfrm>
        <a:off x="316485" y="200396"/>
        <a:ext cx="8776071" cy="36676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00E80-7D14-4BA1-B811-DF2026FE34F2}">
      <dsp:nvSpPr>
        <dsp:cNvPr id="0" name=""/>
        <dsp:cNvSpPr/>
      </dsp:nvSpPr>
      <dsp:spPr>
        <a:xfrm>
          <a:off x="3670728" y="1627378"/>
          <a:ext cx="1161521" cy="1161521"/>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s-BO" sz="1500" kern="1200" dirty="0"/>
            <a:t>QUINUA</a:t>
          </a:r>
        </a:p>
      </dsp:txBody>
      <dsp:txXfrm>
        <a:off x="3840829" y="1797479"/>
        <a:ext cx="821319" cy="821319"/>
      </dsp:txXfrm>
    </dsp:sp>
    <dsp:sp modelId="{8F40FA6E-815D-460A-A719-FC51AE44F519}">
      <dsp:nvSpPr>
        <dsp:cNvPr id="0" name=""/>
        <dsp:cNvSpPr/>
      </dsp:nvSpPr>
      <dsp:spPr>
        <a:xfrm rot="16200000">
          <a:off x="4167784" y="1276723"/>
          <a:ext cx="167410" cy="39491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BO" sz="1200" kern="1200"/>
        </a:p>
      </dsp:txBody>
      <dsp:txXfrm>
        <a:off x="4192896" y="1380818"/>
        <a:ext cx="117187" cy="236951"/>
      </dsp:txXfrm>
    </dsp:sp>
    <dsp:sp modelId="{76018F7D-C1A4-45BC-8BEA-D4103A2DE692}">
      <dsp:nvSpPr>
        <dsp:cNvPr id="0" name=""/>
        <dsp:cNvSpPr/>
      </dsp:nvSpPr>
      <dsp:spPr>
        <a:xfrm>
          <a:off x="3112187" y="-150439"/>
          <a:ext cx="2278603" cy="1461948"/>
        </a:xfrm>
        <a:prstGeom prst="ellipse">
          <a:avLst/>
        </a:prstGeom>
        <a:solidFill>
          <a:schemeClr val="accent1">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BO" sz="2400" kern="1200" dirty="0"/>
            <a:t>Valles Interandinos</a:t>
          </a:r>
        </a:p>
      </dsp:txBody>
      <dsp:txXfrm>
        <a:off x="3445881" y="63658"/>
        <a:ext cx="1611215" cy="1033754"/>
      </dsp:txXfrm>
    </dsp:sp>
    <dsp:sp modelId="{5C37ED6A-E4B1-482C-BEA5-260E3BF11B47}">
      <dsp:nvSpPr>
        <dsp:cNvPr id="0" name=""/>
        <dsp:cNvSpPr/>
      </dsp:nvSpPr>
      <dsp:spPr>
        <a:xfrm>
          <a:off x="4934394" y="2010680"/>
          <a:ext cx="246074" cy="39491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BO" sz="1200" kern="1200"/>
        </a:p>
      </dsp:txBody>
      <dsp:txXfrm>
        <a:off x="4934394" y="2089663"/>
        <a:ext cx="172252" cy="236951"/>
      </dsp:txXfrm>
    </dsp:sp>
    <dsp:sp modelId="{6B420F7F-2C2E-4F04-A17F-564BC9562DD1}">
      <dsp:nvSpPr>
        <dsp:cNvPr id="0" name=""/>
        <dsp:cNvSpPr/>
      </dsp:nvSpPr>
      <dsp:spPr>
        <a:xfrm>
          <a:off x="5296541" y="1484912"/>
          <a:ext cx="1755860" cy="1446454"/>
        </a:xfrm>
        <a:prstGeom prst="ellipse">
          <a:avLst/>
        </a:prstGeom>
        <a:solidFill>
          <a:schemeClr val="accent1">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BO" sz="2400" kern="1200" dirty="0"/>
            <a:t>Yungas</a:t>
          </a:r>
        </a:p>
      </dsp:txBody>
      <dsp:txXfrm>
        <a:off x="5553681" y="1696740"/>
        <a:ext cx="1241580" cy="1022798"/>
      </dsp:txXfrm>
    </dsp:sp>
    <dsp:sp modelId="{F5C05B1F-EE2E-4E28-8FAA-9C82AAB9EE1A}">
      <dsp:nvSpPr>
        <dsp:cNvPr id="0" name=""/>
        <dsp:cNvSpPr/>
      </dsp:nvSpPr>
      <dsp:spPr>
        <a:xfrm rot="5400000">
          <a:off x="4169266" y="2741925"/>
          <a:ext cx="164446" cy="39491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BO" sz="1200" kern="1200"/>
        </a:p>
      </dsp:txBody>
      <dsp:txXfrm>
        <a:off x="4193933" y="2796241"/>
        <a:ext cx="115112" cy="236951"/>
      </dsp:txXfrm>
    </dsp:sp>
    <dsp:sp modelId="{761DAFB0-27A0-4285-B6E1-93C7896531DC}">
      <dsp:nvSpPr>
        <dsp:cNvPr id="0" name=""/>
        <dsp:cNvSpPr/>
      </dsp:nvSpPr>
      <dsp:spPr>
        <a:xfrm>
          <a:off x="3090316" y="3099177"/>
          <a:ext cx="2322345" cy="1473134"/>
        </a:xfrm>
        <a:prstGeom prst="ellipse">
          <a:avLst/>
        </a:prstGeom>
        <a:solidFill>
          <a:schemeClr val="accent1">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BO" sz="2400" kern="1200" dirty="0"/>
            <a:t>Salares</a:t>
          </a:r>
        </a:p>
      </dsp:txBody>
      <dsp:txXfrm>
        <a:off x="3430416" y="3314912"/>
        <a:ext cx="1642145" cy="1041664"/>
      </dsp:txXfrm>
    </dsp:sp>
    <dsp:sp modelId="{E4E0923D-3C3D-4E0B-AABD-0FBD303E0F06}">
      <dsp:nvSpPr>
        <dsp:cNvPr id="0" name=""/>
        <dsp:cNvSpPr/>
      </dsp:nvSpPr>
      <dsp:spPr>
        <a:xfrm rot="10800000">
          <a:off x="3310974" y="2010680"/>
          <a:ext cx="254226" cy="39491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BO" sz="1200" kern="1200"/>
        </a:p>
      </dsp:txBody>
      <dsp:txXfrm rot="10800000">
        <a:off x="3387242" y="2089663"/>
        <a:ext cx="177958" cy="236951"/>
      </dsp:txXfrm>
    </dsp:sp>
    <dsp:sp modelId="{18CC0A1E-B495-4C63-8649-82696C9C3AC0}">
      <dsp:nvSpPr>
        <dsp:cNvPr id="0" name=""/>
        <dsp:cNvSpPr/>
      </dsp:nvSpPr>
      <dsp:spPr>
        <a:xfrm>
          <a:off x="1181322" y="1463046"/>
          <a:ext cx="2009734" cy="1490185"/>
        </a:xfrm>
        <a:prstGeom prst="ellipse">
          <a:avLst/>
        </a:prstGeom>
        <a:solidFill>
          <a:schemeClr val="accent1">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BO" sz="2400" kern="1200" dirty="0"/>
            <a:t>Altiplano</a:t>
          </a:r>
        </a:p>
      </dsp:txBody>
      <dsp:txXfrm>
        <a:off x="1475641" y="1681279"/>
        <a:ext cx="1421096" cy="10537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1C4A9-2B31-4261-8C51-00197F3F3FF1}">
      <dsp:nvSpPr>
        <dsp:cNvPr id="0" name=""/>
        <dsp:cNvSpPr/>
      </dsp:nvSpPr>
      <dsp:spPr>
        <a:xfrm>
          <a:off x="118075" y="1611"/>
          <a:ext cx="9172891" cy="3296343"/>
        </a:xfrm>
        <a:prstGeom prst="roundRect">
          <a:avLst/>
        </a:prstGeom>
        <a:noFill/>
        <a:ln w="15875" cap="rnd"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Font typeface="Symbol" panose="05050102010706020507" pitchFamily="18" charset="2"/>
            <a:buNone/>
          </a:pPr>
          <a:r>
            <a:rPr lang="es-ES" sz="2400" kern="1200" dirty="0">
              <a:solidFill>
                <a:schemeClr val="tx1"/>
              </a:solidFill>
            </a:rPr>
            <a:t>Los experimentos factoriales se emplean, sobre todo, en investigaciones exploratorias donde se conoce muy poco acerca de los factores que afectan el comportamiento de los individuos en estudio. La información obtenida es más amplia debido a que puede ser obtenida de la respuesta al efecto de los diferentes factores, de los cambios de nivel de los factores y finalmente de la respuesta a la interacción de los factores.</a:t>
          </a:r>
        </a:p>
      </dsp:txBody>
      <dsp:txXfrm>
        <a:off x="278989" y="162525"/>
        <a:ext cx="8851063" cy="29745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1C4A9-2B31-4261-8C51-00197F3F3FF1}">
      <dsp:nvSpPr>
        <dsp:cNvPr id="0" name=""/>
        <dsp:cNvSpPr/>
      </dsp:nvSpPr>
      <dsp:spPr>
        <a:xfrm>
          <a:off x="118075" y="1611"/>
          <a:ext cx="9172891" cy="3296343"/>
        </a:xfrm>
        <a:prstGeom prst="roundRect">
          <a:avLst/>
        </a:prstGeom>
        <a:noFill/>
        <a:ln w="15875" cap="rnd"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Font typeface="Symbol" panose="05050102010706020507" pitchFamily="18" charset="2"/>
            <a:buNone/>
          </a:pPr>
          <a:r>
            <a:rPr lang="es-ES" sz="2400" kern="1200" dirty="0">
              <a:solidFill>
                <a:schemeClr val="tx1"/>
              </a:solidFill>
            </a:rPr>
            <a:t>De esta manera, se puede decir que la interacción es la respuesta diferencial de uno o varios factores cuando uno de los factores cambia de nivel.  Por ejemplo, en un experimento para estudiar el efecto de la fertilización nitrogenada en diferentes variedades de quinua, se determinó que algunas variedades responden mejor a la fertilización nitrogenada que otras. Por tanto, se puede decir que existe interacción entre las variedades de quinua y la fertilización.</a:t>
          </a:r>
        </a:p>
      </dsp:txBody>
      <dsp:txXfrm>
        <a:off x="278989" y="162525"/>
        <a:ext cx="8851063" cy="29745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1C4A9-2B31-4261-8C51-00197F3F3FF1}">
      <dsp:nvSpPr>
        <dsp:cNvPr id="0" name=""/>
        <dsp:cNvSpPr/>
      </dsp:nvSpPr>
      <dsp:spPr>
        <a:xfrm>
          <a:off x="118075" y="1854"/>
          <a:ext cx="9172891" cy="3793376"/>
        </a:xfrm>
        <a:prstGeom prst="roundRect">
          <a:avLst/>
        </a:prstGeom>
        <a:noFill/>
        <a:ln w="15875" cap="rnd"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Font typeface="Symbol" panose="05050102010706020507" pitchFamily="18" charset="2"/>
            <a:buNone/>
          </a:pPr>
          <a:r>
            <a:rPr lang="es-ES" sz="2400" kern="1200" dirty="0">
              <a:solidFill>
                <a:schemeClr val="tx1"/>
              </a:solidFill>
            </a:rPr>
            <a:t>Se define como factor a un tipo particular de tratamiento o a una serie de tratamientos relacionados entre si. En general, los factores son seleccionados mediante experimentos exploratorios o de diagnóstico que permite obtener información sobre los factores que son parte o afectan al problema en estudio. Estos factores pueden incluir factores cualitativos y cuantitativos, además de factores manejables y no manejables. Por tanto, se deben seleccionar los factores manejables o que puedan contener niveles.</a:t>
          </a:r>
        </a:p>
      </dsp:txBody>
      <dsp:txXfrm>
        <a:off x="303252" y="187031"/>
        <a:ext cx="8802537" cy="34230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1C4A9-2B31-4261-8C51-00197F3F3FF1}">
      <dsp:nvSpPr>
        <dsp:cNvPr id="0" name=""/>
        <dsp:cNvSpPr/>
      </dsp:nvSpPr>
      <dsp:spPr>
        <a:xfrm>
          <a:off x="118075" y="1854"/>
          <a:ext cx="9172891" cy="3793376"/>
        </a:xfrm>
        <a:prstGeom prst="roundRect">
          <a:avLst/>
        </a:prstGeom>
        <a:noFill/>
        <a:ln w="15875" cap="rnd"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defTabSz="1066800">
            <a:lnSpc>
              <a:spcPct val="90000"/>
            </a:lnSpc>
            <a:spcBef>
              <a:spcPct val="0"/>
            </a:spcBef>
            <a:spcAft>
              <a:spcPct val="35000"/>
            </a:spcAft>
            <a:buNone/>
          </a:pPr>
          <a:r>
            <a:rPr lang="es-ES" sz="2400" kern="1200" dirty="0">
              <a:solidFill>
                <a:schemeClr val="tx1"/>
              </a:solidFill>
            </a:rPr>
            <a:t>Serie pura:   2</a:t>
          </a:r>
          <a:r>
            <a:rPr lang="es-ES" sz="1400" kern="1200" dirty="0">
              <a:solidFill>
                <a:schemeClr val="tx1"/>
              </a:solidFill>
            </a:rPr>
            <a:t>k</a:t>
          </a:r>
          <a:r>
            <a:rPr lang="es-ES" sz="2400" kern="1200" dirty="0">
              <a:solidFill>
                <a:schemeClr val="tx1"/>
              </a:solidFill>
            </a:rPr>
            <a:t> :   2</a:t>
          </a:r>
          <a:r>
            <a:rPr lang="es-ES" sz="1200" kern="1200" dirty="0">
              <a:solidFill>
                <a:schemeClr val="tx1"/>
              </a:solidFill>
            </a:rPr>
            <a:t>1</a:t>
          </a:r>
          <a:r>
            <a:rPr lang="es-ES" sz="2400" kern="1200" dirty="0">
              <a:solidFill>
                <a:schemeClr val="tx1"/>
              </a:solidFill>
            </a:rPr>
            <a:t>  ; 2</a:t>
          </a:r>
          <a:r>
            <a:rPr lang="es-ES" sz="1200" kern="1200" dirty="0">
              <a:solidFill>
                <a:schemeClr val="tx1"/>
              </a:solidFill>
            </a:rPr>
            <a:t>2</a:t>
          </a:r>
          <a:r>
            <a:rPr lang="es-ES" sz="2400" kern="1200" dirty="0">
              <a:solidFill>
                <a:schemeClr val="tx1"/>
              </a:solidFill>
            </a:rPr>
            <a:t>   ;  2</a:t>
          </a:r>
          <a:r>
            <a:rPr lang="es-ES" sz="1200" kern="1200" dirty="0">
              <a:solidFill>
                <a:schemeClr val="tx1"/>
              </a:solidFill>
            </a:rPr>
            <a:t>3</a:t>
          </a:r>
          <a:r>
            <a:rPr lang="es-ES" sz="2400" kern="1200" dirty="0">
              <a:solidFill>
                <a:schemeClr val="tx1"/>
              </a:solidFill>
            </a:rPr>
            <a:t> ;  2</a:t>
          </a:r>
          <a:r>
            <a:rPr lang="es-ES" sz="1200" kern="1200" dirty="0">
              <a:solidFill>
                <a:schemeClr val="tx1"/>
              </a:solidFill>
            </a:rPr>
            <a:t>4</a:t>
          </a:r>
          <a:r>
            <a:rPr lang="es-ES" sz="2400" kern="1200" dirty="0">
              <a:solidFill>
                <a:schemeClr val="tx1"/>
              </a:solidFill>
            </a:rPr>
            <a:t> ; etc.</a:t>
          </a:r>
        </a:p>
        <a:p>
          <a:pPr marL="0" lvl="0" indent="0" defTabSz="1066800">
            <a:lnSpc>
              <a:spcPct val="90000"/>
            </a:lnSpc>
            <a:spcBef>
              <a:spcPct val="0"/>
            </a:spcBef>
            <a:spcAft>
              <a:spcPct val="35000"/>
            </a:spcAft>
            <a:buNone/>
          </a:pPr>
          <a:r>
            <a:rPr lang="nb-NO" sz="2400" kern="1200" dirty="0">
              <a:solidFill>
                <a:schemeClr val="tx1"/>
              </a:solidFill>
            </a:rPr>
            <a:t>                     3</a:t>
          </a:r>
          <a:r>
            <a:rPr lang="nb-NO" sz="1200" kern="1200" dirty="0">
              <a:solidFill>
                <a:schemeClr val="tx1"/>
              </a:solidFill>
            </a:rPr>
            <a:t>k</a:t>
          </a:r>
          <a:r>
            <a:rPr lang="nb-NO" sz="2400" kern="1200" dirty="0">
              <a:solidFill>
                <a:schemeClr val="tx1"/>
              </a:solidFill>
            </a:rPr>
            <a:t> :    3</a:t>
          </a:r>
          <a:r>
            <a:rPr lang="nb-NO" sz="1200" kern="1200" dirty="0">
              <a:solidFill>
                <a:schemeClr val="tx1"/>
              </a:solidFill>
            </a:rPr>
            <a:t>1</a:t>
          </a:r>
          <a:r>
            <a:rPr lang="nb-NO" sz="2400" kern="1200" dirty="0">
              <a:solidFill>
                <a:schemeClr val="tx1"/>
              </a:solidFill>
            </a:rPr>
            <a:t> ; 3</a:t>
          </a:r>
          <a:r>
            <a:rPr lang="nb-NO" sz="1200" kern="1200" dirty="0">
              <a:solidFill>
                <a:schemeClr val="tx1"/>
              </a:solidFill>
            </a:rPr>
            <a:t>2</a:t>
          </a:r>
          <a:r>
            <a:rPr lang="nb-NO" sz="2400" kern="1200" dirty="0">
              <a:solidFill>
                <a:schemeClr val="tx1"/>
              </a:solidFill>
            </a:rPr>
            <a:t>  ;  3</a:t>
          </a:r>
          <a:r>
            <a:rPr lang="nb-NO" sz="1200" kern="1200" dirty="0">
              <a:solidFill>
                <a:schemeClr val="tx1"/>
              </a:solidFill>
            </a:rPr>
            <a:t>3</a:t>
          </a:r>
          <a:r>
            <a:rPr lang="nb-NO" sz="2400" kern="1200" dirty="0">
              <a:solidFill>
                <a:schemeClr val="tx1"/>
              </a:solidFill>
            </a:rPr>
            <a:t> ;  3</a:t>
          </a:r>
          <a:r>
            <a:rPr lang="nb-NO" sz="1200" kern="1200" dirty="0">
              <a:solidFill>
                <a:schemeClr val="tx1"/>
              </a:solidFill>
            </a:rPr>
            <a:t>4</a:t>
          </a:r>
          <a:r>
            <a:rPr lang="nb-NO" sz="2400" kern="1200" dirty="0">
              <a:solidFill>
                <a:schemeClr val="tx1"/>
              </a:solidFill>
            </a:rPr>
            <a:t>; etc.</a:t>
          </a:r>
          <a:endParaRPr lang="es-ES" sz="2400" kern="1200" dirty="0">
            <a:solidFill>
              <a:schemeClr val="tx1"/>
            </a:solidFill>
          </a:endParaRPr>
        </a:p>
        <a:p>
          <a:pPr marL="0" lvl="0" indent="0" defTabSz="1066800">
            <a:lnSpc>
              <a:spcPct val="90000"/>
            </a:lnSpc>
            <a:spcBef>
              <a:spcPct val="0"/>
            </a:spcBef>
            <a:spcAft>
              <a:spcPct val="35000"/>
            </a:spcAft>
            <a:buNone/>
          </a:pPr>
          <a:r>
            <a:rPr lang="nb-NO" sz="2400" kern="1200" dirty="0">
              <a:solidFill>
                <a:schemeClr val="tx1"/>
              </a:solidFill>
            </a:rPr>
            <a:t>                     4</a:t>
          </a:r>
          <a:r>
            <a:rPr lang="nb-NO" sz="1200" kern="1200" dirty="0">
              <a:solidFill>
                <a:schemeClr val="tx1"/>
              </a:solidFill>
            </a:rPr>
            <a:t>k</a:t>
          </a:r>
          <a:r>
            <a:rPr lang="nb-NO" sz="2400" kern="1200" dirty="0">
              <a:solidFill>
                <a:schemeClr val="tx1"/>
              </a:solidFill>
            </a:rPr>
            <a:t> :    4</a:t>
          </a:r>
          <a:r>
            <a:rPr lang="nb-NO" sz="1200" kern="1200" dirty="0">
              <a:solidFill>
                <a:schemeClr val="tx1"/>
              </a:solidFill>
            </a:rPr>
            <a:t>1</a:t>
          </a:r>
          <a:r>
            <a:rPr lang="nb-NO" sz="2400" kern="1200" dirty="0">
              <a:solidFill>
                <a:schemeClr val="tx1"/>
              </a:solidFill>
            </a:rPr>
            <a:t> ; 42  ;  43 ; etc.</a:t>
          </a:r>
          <a:endParaRPr lang="es-ES" sz="2400" kern="1200" dirty="0">
            <a:solidFill>
              <a:schemeClr val="tx1"/>
            </a:solidFill>
          </a:endParaRPr>
        </a:p>
        <a:p>
          <a:pPr marL="0" lvl="0" indent="0" defTabSz="1066800">
            <a:lnSpc>
              <a:spcPct val="90000"/>
            </a:lnSpc>
            <a:spcBef>
              <a:spcPct val="0"/>
            </a:spcBef>
            <a:spcAft>
              <a:spcPct val="35000"/>
            </a:spcAft>
            <a:buNone/>
          </a:pPr>
          <a:r>
            <a:rPr lang="es-ES" sz="2400" kern="1200" dirty="0">
              <a:solidFill>
                <a:schemeClr val="tx1"/>
              </a:solidFill>
            </a:rPr>
            <a:t>Donde el exponente k, representa el número de factores, y el coeficiente 2, 3, 4, </a:t>
          </a:r>
          <a:r>
            <a:rPr lang="es-ES" sz="2400" kern="1200" dirty="0" err="1">
              <a:solidFill>
                <a:schemeClr val="tx1"/>
              </a:solidFill>
            </a:rPr>
            <a:t>etc</a:t>
          </a:r>
          <a:r>
            <a:rPr lang="es-ES" sz="2400" kern="1200" dirty="0">
              <a:solidFill>
                <a:schemeClr val="tx1"/>
              </a:solidFill>
            </a:rPr>
            <a:t>, representan los niveles </a:t>
          </a:r>
        </a:p>
        <a:p>
          <a:pPr marL="0" lvl="0" indent="0" defTabSz="1066800">
            <a:lnSpc>
              <a:spcPct val="90000"/>
            </a:lnSpc>
            <a:spcBef>
              <a:spcPct val="0"/>
            </a:spcBef>
            <a:spcAft>
              <a:spcPct val="35000"/>
            </a:spcAft>
            <a:buNone/>
          </a:pPr>
          <a:r>
            <a:rPr lang="es-ES" sz="2400" kern="1200" dirty="0">
              <a:solidFill>
                <a:schemeClr val="tx1"/>
              </a:solidFill>
            </a:rPr>
            <a:t>c)	Serie mixta: es la combinación de los anteriores entre si:  2k  x 3 x 3</a:t>
          </a:r>
        </a:p>
        <a:p>
          <a:pPr marL="0" lvl="0" indent="0" algn="l" defTabSz="1066800">
            <a:lnSpc>
              <a:spcPct val="90000"/>
            </a:lnSpc>
            <a:spcBef>
              <a:spcPct val="0"/>
            </a:spcBef>
            <a:spcAft>
              <a:spcPct val="35000"/>
            </a:spcAft>
            <a:buFont typeface="Symbol" panose="05050102010706020507" pitchFamily="18" charset="2"/>
            <a:buNone/>
          </a:pPr>
          <a:endParaRPr lang="es-ES" sz="2400" kern="1200" dirty="0">
            <a:solidFill>
              <a:schemeClr val="tx1"/>
            </a:solidFill>
          </a:endParaRPr>
        </a:p>
      </dsp:txBody>
      <dsp:txXfrm>
        <a:off x="303252" y="187031"/>
        <a:ext cx="8802537" cy="342302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1C4A9-2B31-4261-8C51-00197F3F3FF1}">
      <dsp:nvSpPr>
        <dsp:cNvPr id="0" name=""/>
        <dsp:cNvSpPr/>
      </dsp:nvSpPr>
      <dsp:spPr>
        <a:xfrm>
          <a:off x="118075" y="1854"/>
          <a:ext cx="9172891" cy="3793376"/>
        </a:xfrm>
        <a:prstGeom prst="roundRect">
          <a:avLst/>
        </a:prstGeom>
        <a:noFill/>
        <a:ln w="15875" cap="rnd"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defTabSz="1066800">
            <a:lnSpc>
              <a:spcPct val="90000"/>
            </a:lnSpc>
            <a:spcBef>
              <a:spcPct val="0"/>
            </a:spcBef>
            <a:spcAft>
              <a:spcPct val="35000"/>
            </a:spcAft>
            <a:buNone/>
          </a:pPr>
          <a:r>
            <a:rPr lang="es-ES" sz="2400" kern="1200" dirty="0">
              <a:solidFill>
                <a:schemeClr val="tx1"/>
              </a:solidFill>
            </a:rPr>
            <a:t>FACTOR   : A, B, C.... </a:t>
          </a:r>
        </a:p>
        <a:p>
          <a:pPr marL="0" lvl="0" indent="0" defTabSz="1066800">
            <a:lnSpc>
              <a:spcPct val="90000"/>
            </a:lnSpc>
            <a:spcBef>
              <a:spcPct val="0"/>
            </a:spcBef>
            <a:spcAft>
              <a:spcPct val="35000"/>
            </a:spcAft>
            <a:buNone/>
          </a:pPr>
          <a:r>
            <a:rPr lang="es-ES" sz="2400" kern="1200" dirty="0">
              <a:solidFill>
                <a:schemeClr val="tx1"/>
              </a:solidFill>
            </a:rPr>
            <a:t>NIVELES   : a0, a1, a2 ......</a:t>
          </a:r>
        </a:p>
        <a:p>
          <a:pPr marL="0" lvl="0" indent="0" defTabSz="1066800">
            <a:lnSpc>
              <a:spcPct val="90000"/>
            </a:lnSpc>
            <a:spcBef>
              <a:spcPct val="0"/>
            </a:spcBef>
            <a:spcAft>
              <a:spcPct val="35000"/>
            </a:spcAft>
            <a:buNone/>
          </a:pPr>
          <a:r>
            <a:rPr lang="es-ES" sz="2400" kern="1200" dirty="0">
              <a:solidFill>
                <a:schemeClr val="tx1"/>
              </a:solidFill>
            </a:rPr>
            <a:t>FACTOR    : B</a:t>
          </a:r>
        </a:p>
        <a:p>
          <a:pPr marL="0" lvl="0" indent="0" defTabSz="1066800">
            <a:lnSpc>
              <a:spcPct val="90000"/>
            </a:lnSpc>
            <a:spcBef>
              <a:spcPct val="0"/>
            </a:spcBef>
            <a:spcAft>
              <a:spcPct val="35000"/>
            </a:spcAft>
            <a:buNone/>
          </a:pPr>
          <a:r>
            <a:rPr lang="es-ES" sz="2400" kern="1200" dirty="0">
              <a:solidFill>
                <a:schemeClr val="tx1"/>
              </a:solidFill>
            </a:rPr>
            <a:t>NIVELES   : b0, b1, b2.......... </a:t>
          </a:r>
        </a:p>
        <a:p>
          <a:pPr marL="0" lvl="0" indent="0" defTabSz="1066800">
            <a:lnSpc>
              <a:spcPct val="90000"/>
            </a:lnSpc>
            <a:spcBef>
              <a:spcPct val="0"/>
            </a:spcBef>
            <a:spcAft>
              <a:spcPct val="35000"/>
            </a:spcAft>
            <a:buNone/>
          </a:pPr>
          <a:r>
            <a:rPr lang="es-ES" sz="2400" kern="1200" dirty="0">
              <a:solidFill>
                <a:schemeClr val="tx1"/>
              </a:solidFill>
            </a:rPr>
            <a:t>COMBINACIONES: a0b0, a0b1, a1b0 a1b1</a:t>
          </a:r>
        </a:p>
        <a:p>
          <a:pPr marL="0" lvl="0" indent="0" defTabSz="1066800">
            <a:lnSpc>
              <a:spcPct val="90000"/>
            </a:lnSpc>
            <a:spcBef>
              <a:spcPct val="0"/>
            </a:spcBef>
            <a:spcAft>
              <a:spcPct val="35000"/>
            </a:spcAft>
            <a:buNone/>
          </a:pPr>
          <a:r>
            <a:rPr lang="es-ES" sz="2400" kern="1200" dirty="0">
              <a:solidFill>
                <a:schemeClr val="tx1"/>
              </a:solidFill>
            </a:rPr>
            <a:t>OTRA NOTACION: 00, 01, 10, 11</a:t>
          </a:r>
        </a:p>
        <a:p>
          <a:pPr marL="0" lvl="0" indent="0" algn="l" defTabSz="1066800">
            <a:lnSpc>
              <a:spcPct val="90000"/>
            </a:lnSpc>
            <a:spcBef>
              <a:spcPct val="0"/>
            </a:spcBef>
            <a:spcAft>
              <a:spcPct val="35000"/>
            </a:spcAft>
            <a:buFont typeface="Symbol" panose="05050102010706020507" pitchFamily="18" charset="2"/>
            <a:buNone/>
          </a:pPr>
          <a:endParaRPr lang="es-ES" sz="2400" kern="1200" dirty="0">
            <a:solidFill>
              <a:schemeClr val="tx1"/>
            </a:solidFill>
          </a:endParaRPr>
        </a:p>
      </dsp:txBody>
      <dsp:txXfrm>
        <a:off x="303252" y="187031"/>
        <a:ext cx="8802537" cy="3423022"/>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3FA1231-8507-4DE4-9B76-076B3E1446AA}" type="datetimeFigureOut">
              <a:rPr lang="es-BO" smtClean="0"/>
              <a:t>6/6/2024</a:t>
            </a:fld>
            <a:endParaRPr lang="es-BO"/>
          </a:p>
        </p:txBody>
      </p:sp>
      <p:sp>
        <p:nvSpPr>
          <p:cNvPr id="5" name="Footer Placeholder 4"/>
          <p:cNvSpPr>
            <a:spLocks noGrp="1"/>
          </p:cNvSpPr>
          <p:nvPr>
            <p:ph type="ftr" sz="quarter" idx="11"/>
          </p:nvPr>
        </p:nvSpPr>
        <p:spPr/>
        <p:txBody>
          <a:bodyPr/>
          <a:lstStyle/>
          <a:p>
            <a:endParaRPr lang="es-BO"/>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FD27127-9C1A-4B39-A49A-96E09DA655EB}" type="slidenum">
              <a:rPr lang="es-BO" smtClean="0"/>
              <a:t>‹Nº›</a:t>
            </a:fld>
            <a:endParaRPr lang="es-BO"/>
          </a:p>
        </p:txBody>
      </p:sp>
    </p:spTree>
    <p:extLst>
      <p:ext uri="{BB962C8B-B14F-4D97-AF65-F5344CB8AC3E}">
        <p14:creationId xmlns:p14="http://schemas.microsoft.com/office/powerpoint/2010/main" val="3045319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3FA1231-8507-4DE4-9B76-076B3E1446AA}" type="datetimeFigureOut">
              <a:rPr lang="es-BO" smtClean="0"/>
              <a:t>6/6/2024</a:t>
            </a:fld>
            <a:endParaRPr lang="es-BO"/>
          </a:p>
        </p:txBody>
      </p:sp>
      <p:sp>
        <p:nvSpPr>
          <p:cNvPr id="5" name="Footer Placeholder 4"/>
          <p:cNvSpPr>
            <a:spLocks noGrp="1"/>
          </p:cNvSpPr>
          <p:nvPr>
            <p:ph type="ftr" sz="quarter" idx="11"/>
          </p:nvPr>
        </p:nvSpPr>
        <p:spPr/>
        <p:txBody>
          <a:bodyPr/>
          <a:lstStyle/>
          <a:p>
            <a:endParaRPr lang="es-BO"/>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FD27127-9C1A-4B39-A49A-96E09DA655EB}" type="slidenum">
              <a:rPr lang="es-BO" smtClean="0"/>
              <a:t>‹Nº›</a:t>
            </a:fld>
            <a:endParaRPr lang="es-BO"/>
          </a:p>
        </p:txBody>
      </p:sp>
    </p:spTree>
    <p:extLst>
      <p:ext uri="{BB962C8B-B14F-4D97-AF65-F5344CB8AC3E}">
        <p14:creationId xmlns:p14="http://schemas.microsoft.com/office/powerpoint/2010/main" val="2354556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3FA1231-8507-4DE4-9B76-076B3E1446AA}" type="datetimeFigureOut">
              <a:rPr lang="es-BO" smtClean="0"/>
              <a:t>6/6/2024</a:t>
            </a:fld>
            <a:endParaRPr lang="es-BO"/>
          </a:p>
        </p:txBody>
      </p:sp>
      <p:sp>
        <p:nvSpPr>
          <p:cNvPr id="5" name="Footer Placeholder 4"/>
          <p:cNvSpPr>
            <a:spLocks noGrp="1"/>
          </p:cNvSpPr>
          <p:nvPr>
            <p:ph type="ftr" sz="quarter" idx="11"/>
          </p:nvPr>
        </p:nvSpPr>
        <p:spPr/>
        <p:txBody>
          <a:bodyPr/>
          <a:lstStyle/>
          <a:p>
            <a:endParaRPr lang="es-BO"/>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FD27127-9C1A-4B39-A49A-96E09DA655EB}" type="slidenum">
              <a:rPr lang="es-BO" smtClean="0"/>
              <a:t>‹Nº›</a:t>
            </a:fld>
            <a:endParaRPr lang="es-BO"/>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41837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93FA1231-8507-4DE4-9B76-076B3E1446AA}" type="datetimeFigureOut">
              <a:rPr lang="es-BO" smtClean="0"/>
              <a:t>6/6/2024</a:t>
            </a:fld>
            <a:endParaRPr lang="es-BO"/>
          </a:p>
        </p:txBody>
      </p:sp>
      <p:sp>
        <p:nvSpPr>
          <p:cNvPr id="6" name="Footer Placeholder 5"/>
          <p:cNvSpPr>
            <a:spLocks noGrp="1"/>
          </p:cNvSpPr>
          <p:nvPr>
            <p:ph type="ftr" sz="quarter" idx="11"/>
          </p:nvPr>
        </p:nvSpPr>
        <p:spPr/>
        <p:txBody>
          <a:bodyPr/>
          <a:lstStyle/>
          <a:p>
            <a:endParaRPr lang="es-BO"/>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FD27127-9C1A-4B39-A49A-96E09DA655EB}" type="slidenum">
              <a:rPr lang="es-BO" smtClean="0"/>
              <a:t>‹Nº›</a:t>
            </a:fld>
            <a:endParaRPr lang="es-BO"/>
          </a:p>
        </p:txBody>
      </p:sp>
    </p:spTree>
    <p:extLst>
      <p:ext uri="{BB962C8B-B14F-4D97-AF65-F5344CB8AC3E}">
        <p14:creationId xmlns:p14="http://schemas.microsoft.com/office/powerpoint/2010/main" val="20860136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93FA1231-8507-4DE4-9B76-076B3E1446AA}" type="datetimeFigureOut">
              <a:rPr lang="es-BO" smtClean="0"/>
              <a:t>6/6/2024</a:t>
            </a:fld>
            <a:endParaRPr lang="es-BO"/>
          </a:p>
        </p:txBody>
      </p:sp>
      <p:sp>
        <p:nvSpPr>
          <p:cNvPr id="6" name="Footer Placeholder 5"/>
          <p:cNvSpPr>
            <a:spLocks noGrp="1"/>
          </p:cNvSpPr>
          <p:nvPr>
            <p:ph type="ftr" sz="quarter" idx="11"/>
          </p:nvPr>
        </p:nvSpPr>
        <p:spPr/>
        <p:txBody>
          <a:bodyPr/>
          <a:lstStyle/>
          <a:p>
            <a:endParaRPr lang="es-BO"/>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FD27127-9C1A-4B39-A49A-96E09DA655EB}" type="slidenum">
              <a:rPr lang="es-BO" smtClean="0"/>
              <a:t>‹Nº›</a:t>
            </a:fld>
            <a:endParaRPr lang="es-BO"/>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152141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93FA1231-8507-4DE4-9B76-076B3E1446AA}" type="datetimeFigureOut">
              <a:rPr lang="es-BO" smtClean="0"/>
              <a:t>6/6/2024</a:t>
            </a:fld>
            <a:endParaRPr lang="es-BO"/>
          </a:p>
        </p:txBody>
      </p:sp>
      <p:sp>
        <p:nvSpPr>
          <p:cNvPr id="6" name="Footer Placeholder 5"/>
          <p:cNvSpPr>
            <a:spLocks noGrp="1"/>
          </p:cNvSpPr>
          <p:nvPr>
            <p:ph type="ftr" sz="quarter" idx="11"/>
          </p:nvPr>
        </p:nvSpPr>
        <p:spPr/>
        <p:txBody>
          <a:bodyPr/>
          <a:lstStyle/>
          <a:p>
            <a:endParaRPr lang="es-BO"/>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FD27127-9C1A-4B39-A49A-96E09DA655EB}" type="slidenum">
              <a:rPr lang="es-BO" smtClean="0"/>
              <a:t>‹Nº›</a:t>
            </a:fld>
            <a:endParaRPr lang="es-BO"/>
          </a:p>
        </p:txBody>
      </p:sp>
    </p:spTree>
    <p:extLst>
      <p:ext uri="{BB962C8B-B14F-4D97-AF65-F5344CB8AC3E}">
        <p14:creationId xmlns:p14="http://schemas.microsoft.com/office/powerpoint/2010/main" val="30155931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3FA1231-8507-4DE4-9B76-076B3E1446AA}" type="datetimeFigureOut">
              <a:rPr lang="es-BO" smtClean="0"/>
              <a:t>6/6/2024</a:t>
            </a:fld>
            <a:endParaRPr lang="es-BO"/>
          </a:p>
        </p:txBody>
      </p:sp>
      <p:sp>
        <p:nvSpPr>
          <p:cNvPr id="5" name="Footer Placeholder 4"/>
          <p:cNvSpPr>
            <a:spLocks noGrp="1"/>
          </p:cNvSpPr>
          <p:nvPr>
            <p:ph type="ftr" sz="quarter" idx="11"/>
          </p:nvPr>
        </p:nvSpPr>
        <p:spPr/>
        <p:txBody>
          <a:bodyPr/>
          <a:lstStyle/>
          <a:p>
            <a:endParaRPr lang="es-BO"/>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FD27127-9C1A-4B39-A49A-96E09DA655EB}" type="slidenum">
              <a:rPr lang="es-BO" smtClean="0"/>
              <a:t>‹Nº›</a:t>
            </a:fld>
            <a:endParaRPr lang="es-BO"/>
          </a:p>
        </p:txBody>
      </p:sp>
    </p:spTree>
    <p:extLst>
      <p:ext uri="{BB962C8B-B14F-4D97-AF65-F5344CB8AC3E}">
        <p14:creationId xmlns:p14="http://schemas.microsoft.com/office/powerpoint/2010/main" val="11562838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3FA1231-8507-4DE4-9B76-076B3E1446AA}" type="datetimeFigureOut">
              <a:rPr lang="es-BO" smtClean="0"/>
              <a:t>6/6/2024</a:t>
            </a:fld>
            <a:endParaRPr lang="es-BO"/>
          </a:p>
        </p:txBody>
      </p:sp>
      <p:sp>
        <p:nvSpPr>
          <p:cNvPr id="5" name="Footer Placeholder 4"/>
          <p:cNvSpPr>
            <a:spLocks noGrp="1"/>
          </p:cNvSpPr>
          <p:nvPr>
            <p:ph type="ftr" sz="quarter" idx="11"/>
          </p:nvPr>
        </p:nvSpPr>
        <p:spPr/>
        <p:txBody>
          <a:bodyPr/>
          <a:lstStyle/>
          <a:p>
            <a:endParaRPr lang="es-BO"/>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FD27127-9C1A-4B39-A49A-96E09DA655EB}" type="slidenum">
              <a:rPr lang="es-BO" smtClean="0"/>
              <a:t>‹Nº›</a:t>
            </a:fld>
            <a:endParaRPr lang="es-BO"/>
          </a:p>
        </p:txBody>
      </p:sp>
    </p:spTree>
    <p:extLst>
      <p:ext uri="{BB962C8B-B14F-4D97-AF65-F5344CB8AC3E}">
        <p14:creationId xmlns:p14="http://schemas.microsoft.com/office/powerpoint/2010/main" val="322700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3FA1231-8507-4DE4-9B76-076B3E1446AA}" type="datetimeFigureOut">
              <a:rPr lang="es-BO" smtClean="0"/>
              <a:t>6/6/2024</a:t>
            </a:fld>
            <a:endParaRPr lang="es-BO"/>
          </a:p>
        </p:txBody>
      </p:sp>
      <p:sp>
        <p:nvSpPr>
          <p:cNvPr id="5" name="Footer Placeholder 4"/>
          <p:cNvSpPr>
            <a:spLocks noGrp="1"/>
          </p:cNvSpPr>
          <p:nvPr>
            <p:ph type="ftr" sz="quarter" idx="11"/>
          </p:nvPr>
        </p:nvSpPr>
        <p:spPr/>
        <p:txBody>
          <a:bodyPr/>
          <a:lstStyle/>
          <a:p>
            <a:endParaRPr lang="es-BO"/>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FD27127-9C1A-4B39-A49A-96E09DA655EB}" type="slidenum">
              <a:rPr lang="es-BO" smtClean="0"/>
              <a:t>‹Nº›</a:t>
            </a:fld>
            <a:endParaRPr lang="es-BO"/>
          </a:p>
        </p:txBody>
      </p:sp>
    </p:spTree>
    <p:extLst>
      <p:ext uri="{BB962C8B-B14F-4D97-AF65-F5344CB8AC3E}">
        <p14:creationId xmlns:p14="http://schemas.microsoft.com/office/powerpoint/2010/main" val="4260441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3FA1231-8507-4DE4-9B76-076B3E1446AA}" type="datetimeFigureOut">
              <a:rPr lang="es-BO" smtClean="0"/>
              <a:t>6/6/2024</a:t>
            </a:fld>
            <a:endParaRPr lang="es-BO"/>
          </a:p>
        </p:txBody>
      </p:sp>
      <p:sp>
        <p:nvSpPr>
          <p:cNvPr id="5" name="Footer Placeholder 4"/>
          <p:cNvSpPr>
            <a:spLocks noGrp="1"/>
          </p:cNvSpPr>
          <p:nvPr>
            <p:ph type="ftr" sz="quarter" idx="11"/>
          </p:nvPr>
        </p:nvSpPr>
        <p:spPr/>
        <p:txBody>
          <a:bodyPr/>
          <a:lstStyle/>
          <a:p>
            <a:endParaRPr lang="es-BO"/>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FD27127-9C1A-4B39-A49A-96E09DA655EB}" type="slidenum">
              <a:rPr lang="es-BO" smtClean="0"/>
              <a:t>‹Nº›</a:t>
            </a:fld>
            <a:endParaRPr lang="es-BO"/>
          </a:p>
        </p:txBody>
      </p:sp>
    </p:spTree>
    <p:extLst>
      <p:ext uri="{BB962C8B-B14F-4D97-AF65-F5344CB8AC3E}">
        <p14:creationId xmlns:p14="http://schemas.microsoft.com/office/powerpoint/2010/main" val="929918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3FA1231-8507-4DE4-9B76-076B3E1446AA}" type="datetimeFigureOut">
              <a:rPr lang="es-BO" smtClean="0"/>
              <a:t>6/6/2024</a:t>
            </a:fld>
            <a:endParaRPr lang="es-BO"/>
          </a:p>
        </p:txBody>
      </p:sp>
      <p:sp>
        <p:nvSpPr>
          <p:cNvPr id="6" name="Footer Placeholder 5"/>
          <p:cNvSpPr>
            <a:spLocks noGrp="1"/>
          </p:cNvSpPr>
          <p:nvPr>
            <p:ph type="ftr" sz="quarter" idx="11"/>
          </p:nvPr>
        </p:nvSpPr>
        <p:spPr/>
        <p:txBody>
          <a:bodyPr/>
          <a:lstStyle/>
          <a:p>
            <a:endParaRPr lang="es-BO"/>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FD27127-9C1A-4B39-A49A-96E09DA655EB}" type="slidenum">
              <a:rPr lang="es-BO" smtClean="0"/>
              <a:t>‹Nº›</a:t>
            </a:fld>
            <a:endParaRPr lang="es-BO"/>
          </a:p>
        </p:txBody>
      </p:sp>
    </p:spTree>
    <p:extLst>
      <p:ext uri="{BB962C8B-B14F-4D97-AF65-F5344CB8AC3E}">
        <p14:creationId xmlns:p14="http://schemas.microsoft.com/office/powerpoint/2010/main" val="3279262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3FA1231-8507-4DE4-9B76-076B3E1446AA}" type="datetimeFigureOut">
              <a:rPr lang="es-BO" smtClean="0"/>
              <a:t>6/6/2024</a:t>
            </a:fld>
            <a:endParaRPr lang="es-BO"/>
          </a:p>
        </p:txBody>
      </p:sp>
      <p:sp>
        <p:nvSpPr>
          <p:cNvPr id="8" name="Footer Placeholder 7"/>
          <p:cNvSpPr>
            <a:spLocks noGrp="1"/>
          </p:cNvSpPr>
          <p:nvPr>
            <p:ph type="ftr" sz="quarter" idx="11"/>
          </p:nvPr>
        </p:nvSpPr>
        <p:spPr/>
        <p:txBody>
          <a:bodyPr/>
          <a:lstStyle/>
          <a:p>
            <a:endParaRPr lang="es-BO"/>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FD27127-9C1A-4B39-A49A-96E09DA655EB}" type="slidenum">
              <a:rPr lang="es-BO" smtClean="0"/>
              <a:t>‹Nº›</a:t>
            </a:fld>
            <a:endParaRPr lang="es-BO"/>
          </a:p>
        </p:txBody>
      </p:sp>
    </p:spTree>
    <p:extLst>
      <p:ext uri="{BB962C8B-B14F-4D97-AF65-F5344CB8AC3E}">
        <p14:creationId xmlns:p14="http://schemas.microsoft.com/office/powerpoint/2010/main" val="4254847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3FA1231-8507-4DE4-9B76-076B3E1446AA}" type="datetimeFigureOut">
              <a:rPr lang="es-BO" smtClean="0"/>
              <a:t>6/6/2024</a:t>
            </a:fld>
            <a:endParaRPr lang="es-BO"/>
          </a:p>
        </p:txBody>
      </p:sp>
      <p:sp>
        <p:nvSpPr>
          <p:cNvPr id="4" name="Footer Placeholder 3"/>
          <p:cNvSpPr>
            <a:spLocks noGrp="1"/>
          </p:cNvSpPr>
          <p:nvPr>
            <p:ph type="ftr" sz="quarter" idx="11"/>
          </p:nvPr>
        </p:nvSpPr>
        <p:spPr/>
        <p:txBody>
          <a:bodyPr/>
          <a:lstStyle/>
          <a:p>
            <a:endParaRPr lang="es-BO"/>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FD27127-9C1A-4B39-A49A-96E09DA655EB}" type="slidenum">
              <a:rPr lang="es-BO" smtClean="0"/>
              <a:t>‹Nº›</a:t>
            </a:fld>
            <a:endParaRPr lang="es-BO"/>
          </a:p>
        </p:txBody>
      </p:sp>
    </p:spTree>
    <p:extLst>
      <p:ext uri="{BB962C8B-B14F-4D97-AF65-F5344CB8AC3E}">
        <p14:creationId xmlns:p14="http://schemas.microsoft.com/office/powerpoint/2010/main" val="1564788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FA1231-8507-4DE4-9B76-076B3E1446AA}" type="datetimeFigureOut">
              <a:rPr lang="es-BO" smtClean="0"/>
              <a:t>6/6/2024</a:t>
            </a:fld>
            <a:endParaRPr lang="es-BO"/>
          </a:p>
        </p:txBody>
      </p:sp>
      <p:sp>
        <p:nvSpPr>
          <p:cNvPr id="3" name="Footer Placeholder 2"/>
          <p:cNvSpPr>
            <a:spLocks noGrp="1"/>
          </p:cNvSpPr>
          <p:nvPr>
            <p:ph type="ftr" sz="quarter" idx="11"/>
          </p:nvPr>
        </p:nvSpPr>
        <p:spPr/>
        <p:txBody>
          <a:bodyPr/>
          <a:lstStyle/>
          <a:p>
            <a:endParaRPr lang="es-BO"/>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FD27127-9C1A-4B39-A49A-96E09DA655EB}" type="slidenum">
              <a:rPr lang="es-BO" smtClean="0"/>
              <a:t>‹Nº›</a:t>
            </a:fld>
            <a:endParaRPr lang="es-BO"/>
          </a:p>
        </p:txBody>
      </p:sp>
    </p:spTree>
    <p:extLst>
      <p:ext uri="{BB962C8B-B14F-4D97-AF65-F5344CB8AC3E}">
        <p14:creationId xmlns:p14="http://schemas.microsoft.com/office/powerpoint/2010/main" val="2754448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3FA1231-8507-4DE4-9B76-076B3E1446AA}" type="datetimeFigureOut">
              <a:rPr lang="es-BO" smtClean="0"/>
              <a:t>6/6/2024</a:t>
            </a:fld>
            <a:endParaRPr lang="es-BO"/>
          </a:p>
        </p:txBody>
      </p:sp>
      <p:sp>
        <p:nvSpPr>
          <p:cNvPr id="6" name="Footer Placeholder 5"/>
          <p:cNvSpPr>
            <a:spLocks noGrp="1"/>
          </p:cNvSpPr>
          <p:nvPr>
            <p:ph type="ftr" sz="quarter" idx="11"/>
          </p:nvPr>
        </p:nvSpPr>
        <p:spPr/>
        <p:txBody>
          <a:bodyPr/>
          <a:lstStyle/>
          <a:p>
            <a:endParaRPr lang="es-BO"/>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FD27127-9C1A-4B39-A49A-96E09DA655EB}" type="slidenum">
              <a:rPr lang="es-BO" smtClean="0"/>
              <a:t>‹Nº›</a:t>
            </a:fld>
            <a:endParaRPr lang="es-BO"/>
          </a:p>
        </p:txBody>
      </p:sp>
    </p:spTree>
    <p:extLst>
      <p:ext uri="{BB962C8B-B14F-4D97-AF65-F5344CB8AC3E}">
        <p14:creationId xmlns:p14="http://schemas.microsoft.com/office/powerpoint/2010/main" val="3181764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3FA1231-8507-4DE4-9B76-076B3E1446AA}" type="datetimeFigureOut">
              <a:rPr lang="es-BO" smtClean="0"/>
              <a:t>6/6/2024</a:t>
            </a:fld>
            <a:endParaRPr lang="es-BO"/>
          </a:p>
        </p:txBody>
      </p:sp>
      <p:sp>
        <p:nvSpPr>
          <p:cNvPr id="6" name="Footer Placeholder 5"/>
          <p:cNvSpPr>
            <a:spLocks noGrp="1"/>
          </p:cNvSpPr>
          <p:nvPr>
            <p:ph type="ftr" sz="quarter" idx="11"/>
          </p:nvPr>
        </p:nvSpPr>
        <p:spPr/>
        <p:txBody>
          <a:bodyPr/>
          <a:lstStyle/>
          <a:p>
            <a:endParaRPr lang="es-BO"/>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FD27127-9C1A-4B39-A49A-96E09DA655EB}" type="slidenum">
              <a:rPr lang="es-BO" smtClean="0"/>
              <a:t>‹Nº›</a:t>
            </a:fld>
            <a:endParaRPr lang="es-BO"/>
          </a:p>
        </p:txBody>
      </p:sp>
    </p:spTree>
    <p:extLst>
      <p:ext uri="{BB962C8B-B14F-4D97-AF65-F5344CB8AC3E}">
        <p14:creationId xmlns:p14="http://schemas.microsoft.com/office/powerpoint/2010/main" val="1912462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3FA1231-8507-4DE4-9B76-076B3E1446AA}" type="datetimeFigureOut">
              <a:rPr lang="es-BO" smtClean="0"/>
              <a:t>6/6/2024</a:t>
            </a:fld>
            <a:endParaRPr lang="es-BO"/>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BO"/>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FD27127-9C1A-4B39-A49A-96E09DA655EB}" type="slidenum">
              <a:rPr lang="es-BO" smtClean="0"/>
              <a:t>‹Nº›</a:t>
            </a:fld>
            <a:endParaRPr lang="es-BO"/>
          </a:p>
        </p:txBody>
      </p:sp>
    </p:spTree>
    <p:extLst>
      <p:ext uri="{BB962C8B-B14F-4D97-AF65-F5344CB8AC3E}">
        <p14:creationId xmlns:p14="http://schemas.microsoft.com/office/powerpoint/2010/main" val="2021472917"/>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microsoft.com/office/2007/relationships/hdphoto" Target="../media/hdphoto1.wdp"/><Relationship Id="rId7" Type="http://schemas.openxmlformats.org/officeDocument/2006/relationships/diagramLayout" Target="../diagrams/layout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microsoft.com/office/2007/relationships/hdphoto" Target="../media/hdphoto2.wdp"/><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10.xml.rels><?xml version="1.0" encoding="UTF-8" standalone="yes"?>
<Relationships xmlns="http://schemas.openxmlformats.org/package/2006/relationships"><Relationship Id="rId8" Type="http://schemas.microsoft.com/office/2007/relationships/diagramDrawing" Target="../diagrams/drawing7.xml"/><Relationship Id="rId3" Type="http://schemas.microsoft.com/office/2007/relationships/hdphoto" Target="../media/hdphoto1.wdp"/><Relationship Id="rId7" Type="http://schemas.openxmlformats.org/officeDocument/2006/relationships/diagramColors" Target="../diagrams/colors7.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1.xml.rels><?xml version="1.0" encoding="UTF-8" standalone="yes"?>
<Relationships xmlns="http://schemas.openxmlformats.org/package/2006/relationships"><Relationship Id="rId8" Type="http://schemas.microsoft.com/office/2007/relationships/diagramDrawing" Target="../diagrams/drawing8.xml"/><Relationship Id="rId3" Type="http://schemas.microsoft.com/office/2007/relationships/hdphoto" Target="../media/hdphoto1.wdp"/><Relationship Id="rId7" Type="http://schemas.openxmlformats.org/officeDocument/2006/relationships/diagramColors" Target="../diagrams/colors8.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2.xml.rels><?xml version="1.0" encoding="UTF-8" standalone="yes"?>
<Relationships xmlns="http://schemas.openxmlformats.org/package/2006/relationships"><Relationship Id="rId8" Type="http://schemas.microsoft.com/office/2007/relationships/diagramDrawing" Target="../diagrams/drawing9.xml"/><Relationship Id="rId3" Type="http://schemas.microsoft.com/office/2007/relationships/hdphoto" Target="../media/hdphoto1.wdp"/><Relationship Id="rId7" Type="http://schemas.openxmlformats.org/officeDocument/2006/relationships/diagramColors" Target="../diagrams/colors9.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3.xml.rels><?xml version="1.0" encoding="UTF-8" standalone="yes"?>
<Relationships xmlns="http://schemas.openxmlformats.org/package/2006/relationships"><Relationship Id="rId8" Type="http://schemas.microsoft.com/office/2007/relationships/diagramDrawing" Target="../diagrams/drawing10.xml"/><Relationship Id="rId3" Type="http://schemas.microsoft.com/office/2007/relationships/hdphoto" Target="../media/hdphoto1.wdp"/><Relationship Id="rId7" Type="http://schemas.openxmlformats.org/officeDocument/2006/relationships/diagramColors" Target="../diagrams/colors10.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4.xml.rels><?xml version="1.0" encoding="UTF-8" standalone="yes"?>
<Relationships xmlns="http://schemas.openxmlformats.org/package/2006/relationships"><Relationship Id="rId8" Type="http://schemas.microsoft.com/office/2007/relationships/diagramDrawing" Target="../diagrams/drawing11.xml"/><Relationship Id="rId3" Type="http://schemas.microsoft.com/office/2007/relationships/hdphoto" Target="../media/hdphoto1.wdp"/><Relationship Id="rId7" Type="http://schemas.openxmlformats.org/officeDocument/2006/relationships/diagramColors" Target="../diagrams/colors11.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5.xml.rels><?xml version="1.0" encoding="UTF-8" standalone="yes"?>
<Relationships xmlns="http://schemas.openxmlformats.org/package/2006/relationships"><Relationship Id="rId8" Type="http://schemas.microsoft.com/office/2007/relationships/diagramDrawing" Target="../diagrams/drawing12.xml"/><Relationship Id="rId3" Type="http://schemas.microsoft.com/office/2007/relationships/hdphoto" Target="../media/hdphoto1.wdp"/><Relationship Id="rId7" Type="http://schemas.openxmlformats.org/officeDocument/2006/relationships/diagramColors" Target="../diagrams/colors12.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8" Type="http://schemas.microsoft.com/office/2007/relationships/diagramDrawing" Target="../diagrams/drawing13.xml"/><Relationship Id="rId3" Type="http://schemas.microsoft.com/office/2007/relationships/hdphoto" Target="../media/hdphoto1.wdp"/><Relationship Id="rId7" Type="http://schemas.openxmlformats.org/officeDocument/2006/relationships/diagramColors" Target="../diagrams/colors1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8" Type="http://schemas.microsoft.com/office/2007/relationships/diagramDrawing" Target="../diagrams/drawing14.xml"/><Relationship Id="rId3" Type="http://schemas.microsoft.com/office/2007/relationships/hdphoto" Target="../media/hdphoto1.wdp"/><Relationship Id="rId7" Type="http://schemas.openxmlformats.org/officeDocument/2006/relationships/diagramColors" Target="../diagrams/colors14.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 Id="rId9" Type="http://schemas.openxmlformats.org/officeDocument/2006/relationships/image" Target="../media/image18.emf"/></Relationships>
</file>

<file path=ppt/slides/_rels/slide2.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7.jpg"/><Relationship Id="rId3" Type="http://schemas.microsoft.com/office/2007/relationships/hdphoto" Target="../media/hdphoto1.wdp"/><Relationship Id="rId7" Type="http://schemas.openxmlformats.org/officeDocument/2006/relationships/diagramColors" Target="../diagrams/colors2.xml"/><Relationship Id="rId12"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image" Target="../media/image5.jpeg"/><Relationship Id="rId5" Type="http://schemas.openxmlformats.org/officeDocument/2006/relationships/diagramLayout" Target="../diagrams/layout2.xml"/><Relationship Id="rId10" Type="http://schemas.openxmlformats.org/officeDocument/2006/relationships/image" Target="../media/image4.jpg"/><Relationship Id="rId4" Type="http://schemas.openxmlformats.org/officeDocument/2006/relationships/diagramData" Target="../diagrams/data2.xm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microsoft.com/office/2007/relationships/diagramDrawing" Target="../diagrams/drawing15.xml"/><Relationship Id="rId3" Type="http://schemas.microsoft.com/office/2007/relationships/hdphoto" Target="../media/hdphoto1.wdp"/><Relationship Id="rId7" Type="http://schemas.openxmlformats.org/officeDocument/2006/relationships/diagramColors" Target="../diagrams/colors15.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 Id="rId9" Type="http://schemas.openxmlformats.org/officeDocument/2006/relationships/image" Target="../media/image19.emf"/></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microsoft.com/office/2007/relationships/diagramDrawing" Target="../diagrams/drawing16.xml"/><Relationship Id="rId3" Type="http://schemas.microsoft.com/office/2007/relationships/hdphoto" Target="../media/hdphoto1.wdp"/><Relationship Id="rId7" Type="http://schemas.openxmlformats.org/officeDocument/2006/relationships/diagramColors" Target="../diagrams/colors16.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 Id="rId9" Type="http://schemas.openxmlformats.org/officeDocument/2006/relationships/image" Target="../media/image20.emf"/></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07/relationships/hdphoto" Target="../media/hdphoto1.wdp"/><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8.ppm"/></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microsoft.com/office/2007/relationships/hdphoto" Target="../media/hdphoto1.wdp"/><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microsoft.com/office/2007/relationships/hdphoto" Target="../media/hdphoto1.wdp"/><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3" Type="http://schemas.microsoft.com/office/2007/relationships/hdphoto" Target="../media/hdphoto1.wdp"/><Relationship Id="rId7" Type="http://schemas.openxmlformats.org/officeDocument/2006/relationships/diagramColors" Target="../diagrams/colors6.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contenido 4">
            <a:extLst>
              <a:ext uri="{FF2B5EF4-FFF2-40B4-BE49-F238E27FC236}">
                <a16:creationId xmlns:a16="http://schemas.microsoft.com/office/drawing/2014/main" id="{A6C9C923-92B8-4DB6-A985-020B2943338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8114" y="0"/>
            <a:ext cx="2423886" cy="6858000"/>
          </a:xfrm>
          <a:prstGeom prst="rect">
            <a:avLst/>
          </a:prstGeom>
          <a:ln>
            <a:noFill/>
          </a:ln>
          <a:effectLst>
            <a:outerShdw blurRad="292100" dist="139700" dir="2700000" algn="tl" rotWithShape="0">
              <a:srgbClr val="333333">
                <a:alpha val="65000"/>
              </a:srgbClr>
            </a:outerShdw>
          </a:effectLst>
        </p:spPr>
      </p:pic>
      <p:sp>
        <p:nvSpPr>
          <p:cNvPr id="2" name="Título 1">
            <a:extLst>
              <a:ext uri="{FF2B5EF4-FFF2-40B4-BE49-F238E27FC236}">
                <a16:creationId xmlns:a16="http://schemas.microsoft.com/office/drawing/2014/main" id="{60F3ED25-493B-45BC-9FC5-C2DD0ABF3109}"/>
              </a:ext>
            </a:extLst>
          </p:cNvPr>
          <p:cNvSpPr>
            <a:spLocks noGrp="1"/>
          </p:cNvSpPr>
          <p:nvPr>
            <p:ph type="ctrTitle"/>
          </p:nvPr>
        </p:nvSpPr>
        <p:spPr>
          <a:xfrm>
            <a:off x="1802443" y="1330823"/>
            <a:ext cx="9144000" cy="1024489"/>
          </a:xfrm>
        </p:spPr>
        <p:txBody>
          <a:bodyPr>
            <a:normAutofit fontScale="90000"/>
          </a:bodyPr>
          <a:lstStyle/>
          <a:p>
            <a:pPr algn="ctr"/>
            <a:r>
              <a:rPr lang="es-ES" sz="3600" dirty="0">
                <a:latin typeface="Arial Rounded MT Bold" panose="020F0704030504030204" pitchFamily="34" charset="0"/>
                <a:ea typeface="AR ADGothicJP Medium" panose="020B0609000000000000" pitchFamily="49" charset="-128"/>
              </a:rPr>
              <a:t>UNIVERSIDAD MAYOR DE SAN ANDRES</a:t>
            </a:r>
            <a:br>
              <a:rPr lang="es-ES" sz="3600" dirty="0">
                <a:latin typeface="Arial Rounded MT Bold" panose="020F0704030504030204" pitchFamily="34" charset="0"/>
                <a:ea typeface="AR ADGothicJP Medium" panose="020B0609000000000000" pitchFamily="49" charset="-128"/>
              </a:rPr>
            </a:br>
            <a:br>
              <a:rPr lang="es-BO" sz="2200" dirty="0">
                <a:latin typeface="Arial Rounded MT Bold" panose="020F0704030504030204" pitchFamily="34" charset="0"/>
                <a:ea typeface="AR ADGothicJP Medium" panose="020B0609000000000000" pitchFamily="49" charset="-128"/>
              </a:rPr>
            </a:br>
            <a:r>
              <a:rPr lang="es-ES" sz="2200" dirty="0">
                <a:latin typeface="Arial Rounded MT Bold" panose="020F0704030504030204" pitchFamily="34" charset="0"/>
                <a:ea typeface="AR ADGothicJP Medium" panose="020B0609000000000000" pitchFamily="49" charset="-128"/>
              </a:rPr>
              <a:t>CARRERA DE ESTADÍSTICA</a:t>
            </a:r>
            <a:br>
              <a:rPr lang="es-BO" sz="1800" b="1" dirty="0">
                <a:effectLst/>
                <a:latin typeface="Arial" panose="020B0604020202020204" pitchFamily="34" charset="0"/>
                <a:ea typeface="Times New Roman" panose="02020603050405020304" pitchFamily="18" charset="0"/>
              </a:rPr>
            </a:br>
            <a:endParaRPr lang="es-BO" dirty="0"/>
          </a:p>
        </p:txBody>
      </p:sp>
      <p:sp>
        <p:nvSpPr>
          <p:cNvPr id="5" name="Título 1">
            <a:extLst>
              <a:ext uri="{FF2B5EF4-FFF2-40B4-BE49-F238E27FC236}">
                <a16:creationId xmlns:a16="http://schemas.microsoft.com/office/drawing/2014/main" id="{A0129876-1D15-44BB-8041-8B8D915CF63C}"/>
              </a:ext>
            </a:extLst>
          </p:cNvPr>
          <p:cNvSpPr txBox="1">
            <a:spLocks/>
          </p:cNvSpPr>
          <p:nvPr/>
        </p:nvSpPr>
        <p:spPr>
          <a:xfrm>
            <a:off x="534833" y="2355312"/>
            <a:ext cx="9814328" cy="1996453"/>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CO" sz="2400" b="1" dirty="0">
                <a:solidFill>
                  <a:schemeClr val="accent1">
                    <a:lumMod val="50000"/>
                  </a:schemeClr>
                </a:solidFill>
                <a:latin typeface="Century Gothic" panose="020B0502020202020204" pitchFamily="34" charset="0"/>
                <a:ea typeface="Times New Roman" panose="02020603050405020304" pitchFamily="18" charset="0"/>
                <a:cs typeface="Times New Roman" panose="02020603050405020304" pitchFamily="18" charset="0"/>
              </a:rPr>
              <a:t>EFECTO DE TRES NIVELES DE MATERIA ORGÁNICA EN EL</a:t>
            </a:r>
          </a:p>
          <a:p>
            <a:pPr algn="ctr"/>
            <a:r>
              <a:rPr lang="es-CO" sz="2400" b="1" dirty="0">
                <a:solidFill>
                  <a:schemeClr val="accent1">
                    <a:lumMod val="50000"/>
                  </a:schemeClr>
                </a:solidFill>
                <a:latin typeface="Century Gothic" panose="020B0502020202020204" pitchFamily="34" charset="0"/>
                <a:ea typeface="Times New Roman" panose="02020603050405020304" pitchFamily="18" charset="0"/>
                <a:cs typeface="Times New Roman" panose="02020603050405020304" pitchFamily="18" charset="0"/>
              </a:rPr>
              <a:t>RENDIMIENTO DEL TRES VARIEDADES DE QUINUA (</a:t>
            </a:r>
            <a:r>
              <a:rPr lang="es-CO" sz="2400" b="1" dirty="0" err="1">
                <a:solidFill>
                  <a:schemeClr val="accent1">
                    <a:lumMod val="50000"/>
                  </a:schemeClr>
                </a:solidFill>
                <a:latin typeface="Century Gothic" panose="020B0502020202020204" pitchFamily="34" charset="0"/>
                <a:ea typeface="Times New Roman" panose="02020603050405020304" pitchFamily="18" charset="0"/>
                <a:cs typeface="Times New Roman" panose="02020603050405020304" pitchFamily="18" charset="0"/>
              </a:rPr>
              <a:t>Chenopodium</a:t>
            </a:r>
            <a:r>
              <a:rPr lang="es-CO" sz="2400" b="1" dirty="0">
                <a:solidFill>
                  <a:schemeClr val="accent1">
                    <a:lumMod val="50000"/>
                  </a:schemeClr>
                </a:solidFill>
                <a:latin typeface="Century Gothic" panose="020B0502020202020204" pitchFamily="34" charset="0"/>
                <a:ea typeface="Times New Roman" panose="02020603050405020304" pitchFamily="18" charset="0"/>
                <a:cs typeface="Times New Roman" panose="02020603050405020304" pitchFamily="18" charset="0"/>
              </a:rPr>
              <a:t> </a:t>
            </a:r>
            <a:r>
              <a:rPr lang="es-CO" sz="2400" b="1" dirty="0" err="1">
                <a:solidFill>
                  <a:schemeClr val="accent1">
                    <a:lumMod val="50000"/>
                  </a:schemeClr>
                </a:solidFill>
                <a:latin typeface="Century Gothic" panose="020B0502020202020204" pitchFamily="34" charset="0"/>
                <a:ea typeface="Times New Roman" panose="02020603050405020304" pitchFamily="18" charset="0"/>
                <a:cs typeface="Times New Roman" panose="02020603050405020304" pitchFamily="18" charset="0"/>
              </a:rPr>
              <a:t>quinoa</a:t>
            </a:r>
            <a:r>
              <a:rPr lang="es-CO" sz="2400" b="1" dirty="0">
                <a:solidFill>
                  <a:schemeClr val="accent1">
                    <a:lumMod val="50000"/>
                  </a:schemeClr>
                </a:solidFill>
                <a:latin typeface="Century Gothic" panose="020B0502020202020204" pitchFamily="34" charset="0"/>
                <a:ea typeface="Times New Roman" panose="02020603050405020304" pitchFamily="18" charset="0"/>
                <a:cs typeface="Times New Roman" panose="02020603050405020304" pitchFamily="18" charset="0"/>
              </a:rPr>
              <a:t>. </a:t>
            </a:r>
            <a:r>
              <a:rPr lang="es-CO" sz="2400" b="1" dirty="0" err="1">
                <a:solidFill>
                  <a:schemeClr val="accent1">
                    <a:lumMod val="50000"/>
                  </a:schemeClr>
                </a:solidFill>
                <a:latin typeface="Century Gothic" panose="020B0502020202020204" pitchFamily="34" charset="0"/>
                <a:ea typeface="Times New Roman" panose="02020603050405020304" pitchFamily="18" charset="0"/>
                <a:cs typeface="Times New Roman" panose="02020603050405020304" pitchFamily="18" charset="0"/>
              </a:rPr>
              <a:t>Willd</a:t>
            </a:r>
            <a:r>
              <a:rPr lang="es-CO" sz="2400" b="1" dirty="0">
                <a:solidFill>
                  <a:schemeClr val="accent1">
                    <a:lumMod val="50000"/>
                  </a:schemeClr>
                </a:solidFill>
                <a:latin typeface="Century Gothic" panose="020B0502020202020204" pitchFamily="34" charset="0"/>
                <a:ea typeface="Times New Roman" panose="02020603050405020304" pitchFamily="18" charset="0"/>
                <a:cs typeface="Times New Roman" panose="02020603050405020304" pitchFamily="18" charset="0"/>
              </a:rPr>
              <a:t>) en TIAHUANACU</a:t>
            </a:r>
          </a:p>
          <a:p>
            <a:pPr algn="ctr"/>
            <a:endParaRPr lang="es-BO" sz="2400" b="1" dirty="0">
              <a:solidFill>
                <a:schemeClr val="accent1">
                  <a:lumMod val="50000"/>
                </a:schemeClr>
              </a:solidFill>
              <a:latin typeface="Century Gothic" panose="020B0502020202020204" pitchFamily="34" charset="0"/>
              <a:ea typeface="Times New Roman" panose="02020603050405020304" pitchFamily="18" charset="0"/>
              <a:cs typeface="Times New Roman" panose="02020603050405020304" pitchFamily="18" charset="0"/>
            </a:endParaRPr>
          </a:p>
          <a:p>
            <a:pPr algn="ctr"/>
            <a:r>
              <a:rPr lang="it-IT" sz="2800" b="1" dirty="0">
                <a:solidFill>
                  <a:srgbClr val="FF0000"/>
                </a:solidFill>
                <a:latin typeface="Arial" panose="020B0604020202020204" pitchFamily="34" charset="0"/>
                <a:ea typeface="Times New Roman" panose="02020603050405020304" pitchFamily="18" charset="0"/>
              </a:rPr>
              <a:t>Docente: M.Sc.Alvaro Limber Chirino Gutierrez</a:t>
            </a:r>
            <a:br>
              <a:rPr lang="es-BO" sz="2800" b="1" dirty="0">
                <a:solidFill>
                  <a:srgbClr val="FF0000"/>
                </a:solidFill>
                <a:latin typeface="Arial" panose="020B0604020202020204" pitchFamily="34" charset="0"/>
                <a:ea typeface="Times New Roman" panose="02020603050405020304" pitchFamily="18" charset="0"/>
              </a:rPr>
            </a:br>
            <a:endParaRPr lang="es-BO" sz="2800" b="1" dirty="0">
              <a:solidFill>
                <a:srgbClr val="FF0000"/>
              </a:solidFill>
            </a:endParaRPr>
          </a:p>
        </p:txBody>
      </p:sp>
      <p:pic>
        <p:nvPicPr>
          <p:cNvPr id="8" name="Imagen 7">
            <a:extLst>
              <a:ext uri="{FF2B5EF4-FFF2-40B4-BE49-F238E27FC236}">
                <a16:creationId xmlns:a16="http://schemas.microsoft.com/office/drawing/2014/main" id="{EF81645C-936D-4BC2-A4DF-5467E0E4175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4894741" y="-561444"/>
            <a:ext cx="3857625" cy="6858000"/>
          </a:xfrm>
          <a:prstGeom prst="rect">
            <a:avLst/>
          </a:prstGeom>
        </p:spPr>
      </p:pic>
      <p:graphicFrame>
        <p:nvGraphicFramePr>
          <p:cNvPr id="7" name="Diagrama 6">
            <a:extLst>
              <a:ext uri="{FF2B5EF4-FFF2-40B4-BE49-F238E27FC236}">
                <a16:creationId xmlns:a16="http://schemas.microsoft.com/office/drawing/2014/main" id="{2E84E40E-AA01-4CF6-8068-0E3348D8FE31}"/>
              </a:ext>
            </a:extLst>
          </p:cNvPr>
          <p:cNvGraphicFramePr/>
          <p:nvPr>
            <p:extLst>
              <p:ext uri="{D42A27DB-BD31-4B8C-83A1-F6EECF244321}">
                <p14:modId xmlns:p14="http://schemas.microsoft.com/office/powerpoint/2010/main" val="4074112668"/>
              </p:ext>
            </p:extLst>
          </p:nvPr>
        </p:nvGraphicFramePr>
        <p:xfrm>
          <a:off x="1115879" y="4456126"/>
          <a:ext cx="9068154" cy="243316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52790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E096B81-EB55-4E4C-B120-2183BB55AEF8}"/>
              </a:ext>
            </a:extLst>
          </p:cNvPr>
          <p:cNvPicPr>
            <a:picLocks noGrp="1" noChangeAspect="1"/>
          </p:cNvPicPr>
          <p:nvPr>
            <p:ph idx="4294967295"/>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7888" y="0"/>
            <a:ext cx="2424112" cy="6858000"/>
          </a:xfrm>
          <a:prstGeom prst="rect">
            <a:avLst/>
          </a:prstGeom>
          <a:ln>
            <a:noFill/>
          </a:ln>
          <a:effectLst>
            <a:outerShdw blurRad="292100" dist="139700" dir="2700000" algn="tl" rotWithShape="0">
              <a:srgbClr val="333333">
                <a:alpha val="65000"/>
              </a:srgbClr>
            </a:outerShdw>
          </a:effectLst>
        </p:spPr>
      </p:pic>
      <p:graphicFrame>
        <p:nvGraphicFramePr>
          <p:cNvPr id="3" name="Diagrama 2">
            <a:extLst>
              <a:ext uri="{FF2B5EF4-FFF2-40B4-BE49-F238E27FC236}">
                <a16:creationId xmlns:a16="http://schemas.microsoft.com/office/drawing/2014/main" id="{B543453E-A525-4E99-9349-6FCC400B583E}"/>
              </a:ext>
            </a:extLst>
          </p:cNvPr>
          <p:cNvGraphicFramePr/>
          <p:nvPr>
            <p:extLst>
              <p:ext uri="{D42A27DB-BD31-4B8C-83A1-F6EECF244321}">
                <p14:modId xmlns:p14="http://schemas.microsoft.com/office/powerpoint/2010/main" val="1570185241"/>
              </p:ext>
            </p:extLst>
          </p:nvPr>
        </p:nvGraphicFramePr>
        <p:xfrm>
          <a:off x="873388" y="2580468"/>
          <a:ext cx="9409043" cy="37970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CuadroTexto 3">
            <a:extLst>
              <a:ext uri="{FF2B5EF4-FFF2-40B4-BE49-F238E27FC236}">
                <a16:creationId xmlns:a16="http://schemas.microsoft.com/office/drawing/2014/main" id="{ECBFA2EB-B33C-4F34-BF6A-35C55970999A}"/>
              </a:ext>
            </a:extLst>
          </p:cNvPr>
          <p:cNvSpPr txBox="1"/>
          <p:nvPr/>
        </p:nvSpPr>
        <p:spPr>
          <a:xfrm>
            <a:off x="702364" y="265044"/>
            <a:ext cx="7380001" cy="461665"/>
          </a:xfrm>
          <a:prstGeom prst="rect">
            <a:avLst/>
          </a:prstGeom>
          <a:noFill/>
        </p:spPr>
        <p:txBody>
          <a:bodyPr wrap="square" rtlCol="0">
            <a:spAutoFit/>
          </a:bodyPr>
          <a:lstStyle/>
          <a:p>
            <a:r>
              <a:rPr lang="es-BO" sz="2400" b="1" dirty="0">
                <a:highlight>
                  <a:srgbClr val="808000"/>
                </a:highlight>
              </a:rPr>
              <a:t>ELECCION DE LOS FACTORES   </a:t>
            </a:r>
          </a:p>
        </p:txBody>
      </p:sp>
      <p:sp>
        <p:nvSpPr>
          <p:cNvPr id="2" name="Rectángulo: esquinas redondeadas 1">
            <a:extLst>
              <a:ext uri="{FF2B5EF4-FFF2-40B4-BE49-F238E27FC236}">
                <a16:creationId xmlns:a16="http://schemas.microsoft.com/office/drawing/2014/main" id="{A785B268-4BD5-47C0-9223-F5BB7D92C25A}"/>
              </a:ext>
            </a:extLst>
          </p:cNvPr>
          <p:cNvSpPr/>
          <p:nvPr/>
        </p:nvSpPr>
        <p:spPr>
          <a:xfrm>
            <a:off x="984141" y="726710"/>
            <a:ext cx="9670943" cy="1698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bg1"/>
                </a:solidFill>
              </a:rPr>
              <a:t>La selección de factores y niveles de cada factor es una tarea bastante delicada. De este punto depende el éxito o fracaso del experimento.  En la elección se debe tener en cuenta antecedentes y revisión de literatura, específicamente resultados de experimentos similares o bajo condiciones similares.</a:t>
            </a:r>
            <a:endParaRPr lang="es-BO" dirty="0"/>
          </a:p>
        </p:txBody>
      </p:sp>
    </p:spTree>
    <p:extLst>
      <p:ext uri="{BB962C8B-B14F-4D97-AF65-F5344CB8AC3E}">
        <p14:creationId xmlns:p14="http://schemas.microsoft.com/office/powerpoint/2010/main" val="2695425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E096B81-EB55-4E4C-B120-2183BB55AEF8}"/>
              </a:ext>
            </a:extLst>
          </p:cNvPr>
          <p:cNvPicPr>
            <a:picLocks noGrp="1" noChangeAspect="1"/>
          </p:cNvPicPr>
          <p:nvPr>
            <p:ph idx="4294967295"/>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7888" y="0"/>
            <a:ext cx="2424112" cy="6858000"/>
          </a:xfrm>
          <a:prstGeom prst="rect">
            <a:avLst/>
          </a:prstGeom>
          <a:ln>
            <a:noFill/>
          </a:ln>
          <a:effectLst>
            <a:outerShdw blurRad="292100" dist="139700" dir="2700000" algn="tl" rotWithShape="0">
              <a:srgbClr val="333333">
                <a:alpha val="65000"/>
              </a:srgbClr>
            </a:outerShdw>
          </a:effectLst>
        </p:spPr>
      </p:pic>
      <p:graphicFrame>
        <p:nvGraphicFramePr>
          <p:cNvPr id="3" name="Diagrama 2">
            <a:extLst>
              <a:ext uri="{FF2B5EF4-FFF2-40B4-BE49-F238E27FC236}">
                <a16:creationId xmlns:a16="http://schemas.microsoft.com/office/drawing/2014/main" id="{B543453E-A525-4E99-9349-6FCC400B583E}"/>
              </a:ext>
            </a:extLst>
          </p:cNvPr>
          <p:cNvGraphicFramePr/>
          <p:nvPr>
            <p:extLst>
              <p:ext uri="{D42A27DB-BD31-4B8C-83A1-F6EECF244321}">
                <p14:modId xmlns:p14="http://schemas.microsoft.com/office/powerpoint/2010/main" val="3091535057"/>
              </p:ext>
            </p:extLst>
          </p:nvPr>
        </p:nvGraphicFramePr>
        <p:xfrm>
          <a:off x="873388" y="2580468"/>
          <a:ext cx="9409043" cy="37970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CuadroTexto 3">
            <a:extLst>
              <a:ext uri="{FF2B5EF4-FFF2-40B4-BE49-F238E27FC236}">
                <a16:creationId xmlns:a16="http://schemas.microsoft.com/office/drawing/2014/main" id="{ECBFA2EB-B33C-4F34-BF6A-35C55970999A}"/>
              </a:ext>
            </a:extLst>
          </p:cNvPr>
          <p:cNvSpPr txBox="1"/>
          <p:nvPr/>
        </p:nvSpPr>
        <p:spPr>
          <a:xfrm>
            <a:off x="702364" y="265044"/>
            <a:ext cx="7380001" cy="461665"/>
          </a:xfrm>
          <a:prstGeom prst="rect">
            <a:avLst/>
          </a:prstGeom>
          <a:noFill/>
        </p:spPr>
        <p:txBody>
          <a:bodyPr wrap="square" rtlCol="0">
            <a:spAutoFit/>
          </a:bodyPr>
          <a:lstStyle/>
          <a:p>
            <a:r>
              <a:rPr lang="es-BO" sz="2400" b="1" dirty="0">
                <a:highlight>
                  <a:srgbClr val="808000"/>
                </a:highlight>
              </a:rPr>
              <a:t>CLASIFICACION  DE LOS FACTORES   </a:t>
            </a:r>
          </a:p>
        </p:txBody>
      </p:sp>
      <p:sp>
        <p:nvSpPr>
          <p:cNvPr id="2" name="Rectángulo: esquinas redondeadas 1">
            <a:extLst>
              <a:ext uri="{FF2B5EF4-FFF2-40B4-BE49-F238E27FC236}">
                <a16:creationId xmlns:a16="http://schemas.microsoft.com/office/drawing/2014/main" id="{A785B268-4BD5-47C0-9223-F5BB7D92C25A}"/>
              </a:ext>
            </a:extLst>
          </p:cNvPr>
          <p:cNvSpPr/>
          <p:nvPr/>
        </p:nvSpPr>
        <p:spPr>
          <a:xfrm>
            <a:off x="984141" y="726710"/>
            <a:ext cx="9670943" cy="1698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bg1"/>
                </a:solidFill>
              </a:rPr>
              <a:t>Se utiliza para reconocer factores y niveles, así cuando se tiene dos niveles del factor A y dos niveles del factor B se tendrá un factorial de 2 x 2 </a:t>
            </a:r>
            <a:r>
              <a:rPr lang="es-ES" sz="2000" dirty="0" err="1">
                <a:solidFill>
                  <a:schemeClr val="bg1"/>
                </a:solidFill>
              </a:rPr>
              <a:t>ó</a:t>
            </a:r>
            <a:r>
              <a:rPr lang="es-ES" sz="2000" dirty="0">
                <a:solidFill>
                  <a:schemeClr val="bg1"/>
                </a:solidFill>
              </a:rPr>
              <a:t> 22.  (Calzada, 1964). Cuando se tiende dos factores con tres niveles cada uno, se denotará como 32 o 3 x 3. En general, se los puede clasificar como:</a:t>
            </a:r>
            <a:endParaRPr lang="es-BO" dirty="0"/>
          </a:p>
        </p:txBody>
      </p:sp>
    </p:spTree>
    <p:extLst>
      <p:ext uri="{BB962C8B-B14F-4D97-AF65-F5344CB8AC3E}">
        <p14:creationId xmlns:p14="http://schemas.microsoft.com/office/powerpoint/2010/main" val="546507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E096B81-EB55-4E4C-B120-2183BB55AEF8}"/>
              </a:ext>
            </a:extLst>
          </p:cNvPr>
          <p:cNvPicPr>
            <a:picLocks noGrp="1" noChangeAspect="1"/>
          </p:cNvPicPr>
          <p:nvPr>
            <p:ph idx="4294967295"/>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7888" y="0"/>
            <a:ext cx="2424112" cy="6858000"/>
          </a:xfrm>
          <a:prstGeom prst="rect">
            <a:avLst/>
          </a:prstGeom>
          <a:ln>
            <a:noFill/>
          </a:ln>
          <a:effectLst>
            <a:outerShdw blurRad="292100" dist="139700" dir="2700000" algn="tl" rotWithShape="0">
              <a:srgbClr val="333333">
                <a:alpha val="65000"/>
              </a:srgbClr>
            </a:outerShdw>
          </a:effectLst>
        </p:spPr>
      </p:pic>
      <p:graphicFrame>
        <p:nvGraphicFramePr>
          <p:cNvPr id="3" name="Diagrama 2">
            <a:extLst>
              <a:ext uri="{FF2B5EF4-FFF2-40B4-BE49-F238E27FC236}">
                <a16:creationId xmlns:a16="http://schemas.microsoft.com/office/drawing/2014/main" id="{B543453E-A525-4E99-9349-6FCC400B583E}"/>
              </a:ext>
            </a:extLst>
          </p:cNvPr>
          <p:cNvGraphicFramePr/>
          <p:nvPr>
            <p:extLst>
              <p:ext uri="{D42A27DB-BD31-4B8C-83A1-F6EECF244321}">
                <p14:modId xmlns:p14="http://schemas.microsoft.com/office/powerpoint/2010/main" val="2417127955"/>
              </p:ext>
            </p:extLst>
          </p:nvPr>
        </p:nvGraphicFramePr>
        <p:xfrm>
          <a:off x="873388" y="2580468"/>
          <a:ext cx="9409043" cy="37970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CuadroTexto 3">
            <a:extLst>
              <a:ext uri="{FF2B5EF4-FFF2-40B4-BE49-F238E27FC236}">
                <a16:creationId xmlns:a16="http://schemas.microsoft.com/office/drawing/2014/main" id="{ECBFA2EB-B33C-4F34-BF6A-35C55970999A}"/>
              </a:ext>
            </a:extLst>
          </p:cNvPr>
          <p:cNvSpPr txBox="1"/>
          <p:nvPr/>
        </p:nvSpPr>
        <p:spPr>
          <a:xfrm>
            <a:off x="702364" y="265044"/>
            <a:ext cx="7380001" cy="461665"/>
          </a:xfrm>
          <a:prstGeom prst="rect">
            <a:avLst/>
          </a:prstGeom>
          <a:noFill/>
        </p:spPr>
        <p:txBody>
          <a:bodyPr wrap="square" rtlCol="0">
            <a:spAutoFit/>
          </a:bodyPr>
          <a:lstStyle/>
          <a:p>
            <a:r>
              <a:rPr lang="es-BO" sz="2400" b="1" dirty="0">
                <a:highlight>
                  <a:srgbClr val="808000"/>
                </a:highlight>
              </a:rPr>
              <a:t>NOTACION   </a:t>
            </a:r>
          </a:p>
        </p:txBody>
      </p:sp>
      <p:sp>
        <p:nvSpPr>
          <p:cNvPr id="2" name="Rectángulo: esquinas redondeadas 1">
            <a:extLst>
              <a:ext uri="{FF2B5EF4-FFF2-40B4-BE49-F238E27FC236}">
                <a16:creationId xmlns:a16="http://schemas.microsoft.com/office/drawing/2014/main" id="{A785B268-4BD5-47C0-9223-F5BB7D92C25A}"/>
              </a:ext>
            </a:extLst>
          </p:cNvPr>
          <p:cNvSpPr/>
          <p:nvPr/>
        </p:nvSpPr>
        <p:spPr>
          <a:xfrm>
            <a:off x="984141" y="726710"/>
            <a:ext cx="9670943" cy="1698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bg1"/>
                </a:solidFill>
              </a:rPr>
              <a:t>La notación utilizada en esta sección está basada en la sugerida por Yates (1933) tal como se menciona en Calzada (1964).  Las primeras letras mayúsculas del alfabeto representan factores.  Las letras minúsculas y subíndices numéricos se usan para denotar combinaciones de tratamientos y medias. A menudo, el cero se usa para el primer nivel de un subíndice. </a:t>
            </a:r>
            <a:endParaRPr lang="es-BO" dirty="0"/>
          </a:p>
        </p:txBody>
      </p:sp>
    </p:spTree>
    <p:extLst>
      <p:ext uri="{BB962C8B-B14F-4D97-AF65-F5344CB8AC3E}">
        <p14:creationId xmlns:p14="http://schemas.microsoft.com/office/powerpoint/2010/main" val="713927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E096B81-EB55-4E4C-B120-2183BB55AEF8}"/>
              </a:ext>
            </a:extLst>
          </p:cNvPr>
          <p:cNvPicPr>
            <a:picLocks noGrp="1" noChangeAspect="1"/>
          </p:cNvPicPr>
          <p:nvPr>
            <p:ph idx="4294967295"/>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7888" y="0"/>
            <a:ext cx="2424112" cy="6858000"/>
          </a:xfrm>
          <a:prstGeom prst="rect">
            <a:avLst/>
          </a:prstGeom>
          <a:ln>
            <a:noFill/>
          </a:ln>
          <a:effectLst>
            <a:outerShdw blurRad="292100" dist="139700" dir="2700000" algn="tl" rotWithShape="0">
              <a:srgbClr val="333333">
                <a:alpha val="65000"/>
              </a:srgbClr>
            </a:outerShdw>
          </a:effectLst>
        </p:spPr>
      </p:pic>
      <p:graphicFrame>
        <p:nvGraphicFramePr>
          <p:cNvPr id="3" name="Diagrama 2">
            <a:extLst>
              <a:ext uri="{FF2B5EF4-FFF2-40B4-BE49-F238E27FC236}">
                <a16:creationId xmlns:a16="http://schemas.microsoft.com/office/drawing/2014/main" id="{B543453E-A525-4E99-9349-6FCC400B583E}"/>
              </a:ext>
            </a:extLst>
          </p:cNvPr>
          <p:cNvGraphicFramePr/>
          <p:nvPr>
            <p:extLst>
              <p:ext uri="{D42A27DB-BD31-4B8C-83A1-F6EECF244321}">
                <p14:modId xmlns:p14="http://schemas.microsoft.com/office/powerpoint/2010/main" val="1351752469"/>
              </p:ext>
            </p:extLst>
          </p:nvPr>
        </p:nvGraphicFramePr>
        <p:xfrm>
          <a:off x="819144" y="827279"/>
          <a:ext cx="9409043" cy="36904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CuadroTexto 3">
            <a:extLst>
              <a:ext uri="{FF2B5EF4-FFF2-40B4-BE49-F238E27FC236}">
                <a16:creationId xmlns:a16="http://schemas.microsoft.com/office/drawing/2014/main" id="{ECBFA2EB-B33C-4F34-BF6A-35C55970999A}"/>
              </a:ext>
            </a:extLst>
          </p:cNvPr>
          <p:cNvSpPr txBox="1"/>
          <p:nvPr/>
        </p:nvSpPr>
        <p:spPr>
          <a:xfrm>
            <a:off x="702364" y="265044"/>
            <a:ext cx="7380001" cy="461665"/>
          </a:xfrm>
          <a:prstGeom prst="rect">
            <a:avLst/>
          </a:prstGeom>
          <a:noFill/>
        </p:spPr>
        <p:txBody>
          <a:bodyPr wrap="square" rtlCol="0">
            <a:spAutoFit/>
          </a:bodyPr>
          <a:lstStyle/>
          <a:p>
            <a:r>
              <a:rPr lang="es-BO" sz="2400" b="1" dirty="0">
                <a:highlight>
                  <a:srgbClr val="808000"/>
                </a:highlight>
              </a:rPr>
              <a:t>VENTAJAS   </a:t>
            </a:r>
          </a:p>
        </p:txBody>
      </p:sp>
      <p:sp>
        <p:nvSpPr>
          <p:cNvPr id="6" name="CuadroTexto 5">
            <a:extLst>
              <a:ext uri="{FF2B5EF4-FFF2-40B4-BE49-F238E27FC236}">
                <a16:creationId xmlns:a16="http://schemas.microsoft.com/office/drawing/2014/main" id="{ECBFA2EB-B33C-4F34-BF6A-35C55970999A}"/>
              </a:ext>
            </a:extLst>
          </p:cNvPr>
          <p:cNvSpPr txBox="1"/>
          <p:nvPr/>
        </p:nvSpPr>
        <p:spPr>
          <a:xfrm>
            <a:off x="819144" y="5012692"/>
            <a:ext cx="7380001" cy="461665"/>
          </a:xfrm>
          <a:prstGeom prst="rect">
            <a:avLst/>
          </a:prstGeom>
          <a:noFill/>
        </p:spPr>
        <p:txBody>
          <a:bodyPr wrap="square" rtlCol="0">
            <a:spAutoFit/>
          </a:bodyPr>
          <a:lstStyle/>
          <a:p>
            <a:r>
              <a:rPr lang="es-BO" sz="2400" b="1" dirty="0">
                <a:highlight>
                  <a:srgbClr val="808000"/>
                </a:highlight>
              </a:rPr>
              <a:t>DESVENTAJAS   </a:t>
            </a:r>
          </a:p>
        </p:txBody>
      </p:sp>
      <p:sp>
        <p:nvSpPr>
          <p:cNvPr id="7" name="Rectángulo 6"/>
          <p:cNvSpPr/>
          <p:nvPr/>
        </p:nvSpPr>
        <p:spPr>
          <a:xfrm>
            <a:off x="1521417" y="5574926"/>
            <a:ext cx="8110780" cy="1200329"/>
          </a:xfrm>
          <a:prstGeom prst="rect">
            <a:avLst/>
          </a:prstGeom>
        </p:spPr>
        <p:txBody>
          <a:bodyPr wrap="square">
            <a:spAutoFit/>
          </a:bodyPr>
          <a:lstStyle/>
          <a:p>
            <a:r>
              <a:rPr lang="es-ES" dirty="0"/>
              <a:t>a)	</a:t>
            </a:r>
            <a:r>
              <a:rPr lang="es-ES" sz="2400" dirty="0"/>
              <a:t>Con un gran número de combinaciones de tratamientos, la selección de unidades experimentales homogéneas es más difícil.</a:t>
            </a:r>
          </a:p>
        </p:txBody>
      </p:sp>
    </p:spTree>
    <p:extLst>
      <p:ext uri="{BB962C8B-B14F-4D97-AF65-F5344CB8AC3E}">
        <p14:creationId xmlns:p14="http://schemas.microsoft.com/office/powerpoint/2010/main" val="1003450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E096B81-EB55-4E4C-B120-2183BB55AEF8}"/>
              </a:ext>
            </a:extLst>
          </p:cNvPr>
          <p:cNvPicPr>
            <a:picLocks noGrp="1" noChangeAspect="1"/>
          </p:cNvPicPr>
          <p:nvPr>
            <p:ph idx="4294967295"/>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7888" y="0"/>
            <a:ext cx="2424112" cy="6858000"/>
          </a:xfrm>
          <a:prstGeom prst="rect">
            <a:avLst/>
          </a:prstGeom>
          <a:ln>
            <a:noFill/>
          </a:ln>
          <a:effectLst>
            <a:outerShdw blurRad="292100" dist="139700" dir="2700000" algn="tl" rotWithShape="0">
              <a:srgbClr val="333333">
                <a:alpha val="65000"/>
              </a:srgbClr>
            </a:outerShdw>
          </a:effectLst>
        </p:spPr>
      </p:pic>
      <p:graphicFrame>
        <p:nvGraphicFramePr>
          <p:cNvPr id="3" name="Diagrama 2">
            <a:extLst>
              <a:ext uri="{FF2B5EF4-FFF2-40B4-BE49-F238E27FC236}">
                <a16:creationId xmlns:a16="http://schemas.microsoft.com/office/drawing/2014/main" id="{B543453E-A525-4E99-9349-6FCC400B583E}"/>
              </a:ext>
            </a:extLst>
          </p:cNvPr>
          <p:cNvGraphicFramePr/>
          <p:nvPr>
            <p:extLst>
              <p:ext uri="{D42A27DB-BD31-4B8C-83A1-F6EECF244321}">
                <p14:modId xmlns:p14="http://schemas.microsoft.com/office/powerpoint/2010/main" val="3002029347"/>
              </p:ext>
            </p:extLst>
          </p:nvPr>
        </p:nvGraphicFramePr>
        <p:xfrm>
          <a:off x="819144" y="1123627"/>
          <a:ext cx="9409043" cy="49284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uadroTexto 1"/>
          <p:cNvSpPr txBox="1"/>
          <p:nvPr/>
        </p:nvSpPr>
        <p:spPr>
          <a:xfrm>
            <a:off x="3959817" y="332344"/>
            <a:ext cx="2536272" cy="461665"/>
          </a:xfrm>
          <a:prstGeom prst="rect">
            <a:avLst/>
          </a:prstGeom>
          <a:noFill/>
        </p:spPr>
        <p:txBody>
          <a:bodyPr wrap="none" rtlCol="0">
            <a:spAutoFit/>
          </a:bodyPr>
          <a:lstStyle/>
          <a:p>
            <a:r>
              <a:rPr lang="es-ES" sz="2400" b="1" dirty="0"/>
              <a:t>BASE DE DATOS </a:t>
            </a:r>
          </a:p>
        </p:txBody>
      </p:sp>
    </p:spTree>
    <p:extLst>
      <p:ext uri="{BB962C8B-B14F-4D97-AF65-F5344CB8AC3E}">
        <p14:creationId xmlns:p14="http://schemas.microsoft.com/office/powerpoint/2010/main" val="3721818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E096B81-EB55-4E4C-B120-2183BB55AEF8}"/>
              </a:ext>
            </a:extLst>
          </p:cNvPr>
          <p:cNvPicPr>
            <a:picLocks noGrp="1" noChangeAspect="1"/>
          </p:cNvPicPr>
          <p:nvPr>
            <p:ph idx="4294967295"/>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7888" y="0"/>
            <a:ext cx="2424112" cy="6858000"/>
          </a:xfrm>
          <a:prstGeom prst="rect">
            <a:avLst/>
          </a:prstGeom>
          <a:ln>
            <a:noFill/>
          </a:ln>
          <a:effectLst>
            <a:outerShdw blurRad="292100" dist="139700" dir="2700000" algn="tl" rotWithShape="0">
              <a:srgbClr val="333333">
                <a:alpha val="65000"/>
              </a:srgbClr>
            </a:outerShdw>
          </a:effectLst>
        </p:spPr>
      </p:pic>
      <p:graphicFrame>
        <p:nvGraphicFramePr>
          <p:cNvPr id="3" name="Diagrama 2">
            <a:extLst>
              <a:ext uri="{FF2B5EF4-FFF2-40B4-BE49-F238E27FC236}">
                <a16:creationId xmlns:a16="http://schemas.microsoft.com/office/drawing/2014/main" id="{B543453E-A525-4E99-9349-6FCC400B583E}"/>
              </a:ext>
            </a:extLst>
          </p:cNvPr>
          <p:cNvGraphicFramePr/>
          <p:nvPr>
            <p:extLst>
              <p:ext uri="{D42A27DB-BD31-4B8C-83A1-F6EECF244321}">
                <p14:modId xmlns:p14="http://schemas.microsoft.com/office/powerpoint/2010/main" val="974584859"/>
              </p:ext>
            </p:extLst>
          </p:nvPr>
        </p:nvGraphicFramePr>
        <p:xfrm>
          <a:off x="819144" y="1123627"/>
          <a:ext cx="9409043" cy="49284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uadroTexto 1"/>
          <p:cNvSpPr txBox="1"/>
          <p:nvPr/>
        </p:nvSpPr>
        <p:spPr>
          <a:xfrm>
            <a:off x="3959817" y="332344"/>
            <a:ext cx="2536272" cy="461665"/>
          </a:xfrm>
          <a:prstGeom prst="rect">
            <a:avLst/>
          </a:prstGeom>
          <a:noFill/>
        </p:spPr>
        <p:txBody>
          <a:bodyPr wrap="none" rtlCol="0">
            <a:spAutoFit/>
          </a:bodyPr>
          <a:lstStyle/>
          <a:p>
            <a:r>
              <a:rPr lang="es-ES" sz="2400" b="1" dirty="0"/>
              <a:t>BASE DE DATOS </a:t>
            </a:r>
          </a:p>
        </p:txBody>
      </p:sp>
      <p:pic>
        <p:nvPicPr>
          <p:cNvPr id="4" name="Imagen 3"/>
          <p:cNvPicPr>
            <a:picLocks noChangeAspect="1"/>
          </p:cNvPicPr>
          <p:nvPr/>
        </p:nvPicPr>
        <p:blipFill>
          <a:blip r:embed="rId9"/>
          <a:stretch>
            <a:fillRect/>
          </a:stretch>
        </p:blipFill>
        <p:spPr>
          <a:xfrm>
            <a:off x="1490231" y="2243380"/>
            <a:ext cx="8066868" cy="2843939"/>
          </a:xfrm>
          <a:prstGeom prst="rect">
            <a:avLst/>
          </a:prstGeom>
        </p:spPr>
      </p:pic>
      <p:sp>
        <p:nvSpPr>
          <p:cNvPr id="6" name="CuadroTexto 5"/>
          <p:cNvSpPr txBox="1"/>
          <p:nvPr/>
        </p:nvSpPr>
        <p:spPr>
          <a:xfrm>
            <a:off x="1921790" y="1410346"/>
            <a:ext cx="5934638" cy="369332"/>
          </a:xfrm>
          <a:prstGeom prst="rect">
            <a:avLst/>
          </a:prstGeom>
          <a:noFill/>
        </p:spPr>
        <p:txBody>
          <a:bodyPr wrap="none" rtlCol="0">
            <a:spAutoFit/>
          </a:bodyPr>
          <a:lstStyle/>
          <a:p>
            <a:r>
              <a:rPr lang="es-ES" dirty="0"/>
              <a:t>La base de datos del experimento fue la siguiente: </a:t>
            </a:r>
          </a:p>
        </p:txBody>
      </p:sp>
    </p:spTree>
    <p:extLst>
      <p:ext uri="{BB962C8B-B14F-4D97-AF65-F5344CB8AC3E}">
        <p14:creationId xmlns:p14="http://schemas.microsoft.com/office/powerpoint/2010/main" val="3008714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E096B81-EB55-4E4C-B120-2183BB55AEF8}"/>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8114" y="0"/>
            <a:ext cx="2423886" cy="6858000"/>
          </a:xfrm>
          <a:prstGeom prst="rect">
            <a:avLst/>
          </a:prstGeom>
          <a:ln>
            <a:noFill/>
          </a:ln>
          <a:effectLst>
            <a:outerShdw blurRad="292100" dist="139700" dir="2700000" algn="tl" rotWithShape="0">
              <a:srgbClr val="333333">
                <a:alpha val="65000"/>
              </a:srgbClr>
            </a:outerShdw>
          </a:effectLst>
        </p:spPr>
      </p:pic>
      <p:sp>
        <p:nvSpPr>
          <p:cNvPr id="7" name="CuadroTexto 6">
            <a:extLst>
              <a:ext uri="{FF2B5EF4-FFF2-40B4-BE49-F238E27FC236}">
                <a16:creationId xmlns:a16="http://schemas.microsoft.com/office/drawing/2014/main" id="{AC53BFF0-27BA-49E3-BD13-99EE5CACB283}"/>
              </a:ext>
            </a:extLst>
          </p:cNvPr>
          <p:cNvSpPr txBox="1"/>
          <p:nvPr/>
        </p:nvSpPr>
        <p:spPr>
          <a:xfrm>
            <a:off x="630677" y="133523"/>
            <a:ext cx="2970685" cy="57785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365760" indent="-365760" algn="just">
              <a:lnSpc>
                <a:spcPct val="150000"/>
              </a:lnSpc>
              <a:spcAft>
                <a:spcPts val="600"/>
              </a:spcAft>
            </a:pPr>
            <a:r>
              <a:rPr lang="es-ES" sz="2400" b="1" dirty="0">
                <a:effectLst/>
                <a:latin typeface="Arial" panose="020B0604020202020204" pitchFamily="34" charset="0"/>
                <a:ea typeface="Times New Roman" panose="02020603050405020304" pitchFamily="18" charset="0"/>
                <a:cs typeface="Times New Roman" panose="02020603050405020304" pitchFamily="18" charset="0"/>
              </a:rPr>
              <a:t>Material de estudio</a:t>
            </a:r>
            <a:endParaRPr lang="es-BO" sz="2400" b="1"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Rectángulo: esquinas redondeadas 3">
            <a:extLst>
              <a:ext uri="{FF2B5EF4-FFF2-40B4-BE49-F238E27FC236}">
                <a16:creationId xmlns:a16="http://schemas.microsoft.com/office/drawing/2014/main" id="{8D3EF3C9-B8FF-41CB-A946-58960E9A185D}"/>
              </a:ext>
            </a:extLst>
          </p:cNvPr>
          <p:cNvSpPr/>
          <p:nvPr/>
        </p:nvSpPr>
        <p:spPr>
          <a:xfrm>
            <a:off x="3963058" y="3704763"/>
            <a:ext cx="2007830" cy="40446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s-BO" dirty="0"/>
          </a:p>
          <a:p>
            <a:pPr algn="ctr"/>
            <a:r>
              <a:rPr lang="es-BO" dirty="0" err="1"/>
              <a:t>Jacha</a:t>
            </a:r>
            <a:r>
              <a:rPr lang="es-BO" dirty="0"/>
              <a:t> grano </a:t>
            </a:r>
          </a:p>
          <a:p>
            <a:pPr algn="ctr"/>
            <a:endParaRPr lang="es-BO" dirty="0"/>
          </a:p>
        </p:txBody>
      </p:sp>
      <p:sp>
        <p:nvSpPr>
          <p:cNvPr id="8" name="Rectángulo: esquinas redondeadas 7">
            <a:extLst>
              <a:ext uri="{FF2B5EF4-FFF2-40B4-BE49-F238E27FC236}">
                <a16:creationId xmlns:a16="http://schemas.microsoft.com/office/drawing/2014/main" id="{3FA329E5-AAF1-4072-9EA4-BBB9D5F61DD6}"/>
              </a:ext>
            </a:extLst>
          </p:cNvPr>
          <p:cNvSpPr/>
          <p:nvPr/>
        </p:nvSpPr>
        <p:spPr>
          <a:xfrm>
            <a:off x="5952131" y="3731587"/>
            <a:ext cx="2007830" cy="35445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s-BO" dirty="0"/>
          </a:p>
          <a:p>
            <a:pPr algn="ctr"/>
            <a:r>
              <a:rPr lang="es-BO" dirty="0"/>
              <a:t>Blanquita </a:t>
            </a:r>
          </a:p>
          <a:p>
            <a:pPr algn="ctr"/>
            <a:endParaRPr lang="es-BO" dirty="0"/>
          </a:p>
        </p:txBody>
      </p:sp>
      <p:sp>
        <p:nvSpPr>
          <p:cNvPr id="9" name="Rectángulo: esquinas redondeadas 8">
            <a:extLst>
              <a:ext uri="{FF2B5EF4-FFF2-40B4-BE49-F238E27FC236}">
                <a16:creationId xmlns:a16="http://schemas.microsoft.com/office/drawing/2014/main" id="{C417B0F0-8AD8-4037-B52D-08FB3B86A129}"/>
              </a:ext>
            </a:extLst>
          </p:cNvPr>
          <p:cNvSpPr/>
          <p:nvPr/>
        </p:nvSpPr>
        <p:spPr>
          <a:xfrm>
            <a:off x="7952755" y="3711294"/>
            <a:ext cx="2007830" cy="454477"/>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s-BO" dirty="0"/>
          </a:p>
          <a:p>
            <a:pPr algn="ctr"/>
            <a:r>
              <a:rPr lang="es-BO" dirty="0" err="1"/>
              <a:t>Chucapaca</a:t>
            </a:r>
            <a:r>
              <a:rPr lang="es-BO" dirty="0"/>
              <a:t> </a:t>
            </a:r>
          </a:p>
          <a:p>
            <a:pPr algn="ctr"/>
            <a:endParaRPr lang="es-BO" dirty="0"/>
          </a:p>
        </p:txBody>
      </p:sp>
      <p:pic>
        <p:nvPicPr>
          <p:cNvPr id="10" name="Imagen 9">
            <a:extLst>
              <a:ext uri="{FF2B5EF4-FFF2-40B4-BE49-F238E27FC236}">
                <a16:creationId xmlns:a16="http://schemas.microsoft.com/office/drawing/2014/main" id="{68A6E682-8EBD-4FBF-9136-5EFBB145039F}"/>
              </a:ext>
            </a:extLst>
          </p:cNvPr>
          <p:cNvPicPr/>
          <p:nvPr/>
        </p:nvPicPr>
        <p:blipFill>
          <a:blip r:embed="rId4" cstate="print"/>
          <a:srcRect t="12457" r="5848" b="5882"/>
          <a:stretch>
            <a:fillRect/>
          </a:stretch>
        </p:blipFill>
        <p:spPr bwMode="auto">
          <a:xfrm rot="5400000">
            <a:off x="3238186" y="1020885"/>
            <a:ext cx="3457575" cy="1857375"/>
          </a:xfrm>
          <a:prstGeom prst="rect">
            <a:avLst/>
          </a:prstGeom>
          <a:noFill/>
          <a:ln w="9525">
            <a:noFill/>
            <a:miter lim="800000"/>
            <a:headEnd/>
            <a:tailEnd/>
          </a:ln>
        </p:spPr>
      </p:pic>
      <p:pic>
        <p:nvPicPr>
          <p:cNvPr id="11" name="Imagen 10">
            <a:extLst>
              <a:ext uri="{FF2B5EF4-FFF2-40B4-BE49-F238E27FC236}">
                <a16:creationId xmlns:a16="http://schemas.microsoft.com/office/drawing/2014/main" id="{FFE0749D-4616-4E10-97D7-C91A5503D9CA}"/>
              </a:ext>
            </a:extLst>
          </p:cNvPr>
          <p:cNvPicPr/>
          <p:nvPr/>
        </p:nvPicPr>
        <p:blipFill>
          <a:blip r:embed="rId5" cstate="print"/>
          <a:srcRect l="758" t="18868" r="12363" b="10243"/>
          <a:stretch>
            <a:fillRect/>
          </a:stretch>
        </p:blipFill>
        <p:spPr bwMode="auto">
          <a:xfrm rot="5400000">
            <a:off x="5225989" y="1034538"/>
            <a:ext cx="3460115" cy="1832610"/>
          </a:xfrm>
          <a:prstGeom prst="rect">
            <a:avLst/>
          </a:prstGeom>
          <a:noFill/>
          <a:ln w="9525">
            <a:noFill/>
            <a:miter lim="800000"/>
            <a:headEnd/>
            <a:tailEnd/>
          </a:ln>
        </p:spPr>
      </p:pic>
      <p:pic>
        <p:nvPicPr>
          <p:cNvPr id="12" name="Imagen 11">
            <a:extLst>
              <a:ext uri="{FF2B5EF4-FFF2-40B4-BE49-F238E27FC236}">
                <a16:creationId xmlns:a16="http://schemas.microsoft.com/office/drawing/2014/main" id="{5DF2D740-0A53-465E-AF7E-1A6CDD550990}"/>
              </a:ext>
            </a:extLst>
          </p:cNvPr>
          <p:cNvPicPr/>
          <p:nvPr/>
        </p:nvPicPr>
        <p:blipFill>
          <a:blip r:embed="rId6" cstate="print"/>
          <a:srcRect t="23478" r="7391" b="15073"/>
          <a:stretch>
            <a:fillRect/>
          </a:stretch>
        </p:blipFill>
        <p:spPr bwMode="auto">
          <a:xfrm rot="5400000">
            <a:off x="7215629" y="1023108"/>
            <a:ext cx="3455035" cy="1850390"/>
          </a:xfrm>
          <a:prstGeom prst="rect">
            <a:avLst/>
          </a:prstGeom>
          <a:noFill/>
          <a:ln w="9525">
            <a:noFill/>
            <a:miter lim="800000"/>
            <a:headEnd/>
            <a:tailEnd/>
          </a:ln>
        </p:spPr>
      </p:pic>
      <p:pic>
        <p:nvPicPr>
          <p:cNvPr id="13" name="Imagen 12">
            <a:extLst>
              <a:ext uri="{FF2B5EF4-FFF2-40B4-BE49-F238E27FC236}">
                <a16:creationId xmlns:a16="http://schemas.microsoft.com/office/drawing/2014/main" id="{3BCCD9EF-CF43-406E-A184-104128E79FC7}"/>
              </a:ext>
            </a:extLst>
          </p:cNvPr>
          <p:cNvPicPr/>
          <p:nvPr/>
        </p:nvPicPr>
        <p:blipFill rotWithShape="1">
          <a:blip r:embed="rId7" cstate="print"/>
          <a:srcRect t="65406"/>
          <a:stretch/>
        </p:blipFill>
        <p:spPr bwMode="auto">
          <a:xfrm>
            <a:off x="4368074" y="5351858"/>
            <a:ext cx="5400040" cy="1178090"/>
          </a:xfrm>
          <a:prstGeom prst="rect">
            <a:avLst/>
          </a:prstGeom>
          <a:noFill/>
          <a:ln w="9525">
            <a:noFill/>
            <a:miter lim="800000"/>
            <a:headEnd/>
            <a:tailEnd/>
          </a:ln>
        </p:spPr>
      </p:pic>
      <p:sp>
        <p:nvSpPr>
          <p:cNvPr id="14" name="Rectángulo: esquinas redondeadas 13">
            <a:extLst>
              <a:ext uri="{FF2B5EF4-FFF2-40B4-BE49-F238E27FC236}">
                <a16:creationId xmlns:a16="http://schemas.microsoft.com/office/drawing/2014/main" id="{F5BDB315-BF81-4F20-A560-E1E84B05B407}"/>
              </a:ext>
            </a:extLst>
          </p:cNvPr>
          <p:cNvSpPr/>
          <p:nvPr/>
        </p:nvSpPr>
        <p:spPr>
          <a:xfrm>
            <a:off x="4399722" y="4480231"/>
            <a:ext cx="4284781" cy="787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Materia orgánica:</a:t>
            </a:r>
          </a:p>
          <a:p>
            <a:pPr algn="ctr"/>
            <a:r>
              <a:rPr lang="es-BO" dirty="0"/>
              <a:t>c1=0 t/ha, c2=30t/ha; c3=60 t/ha</a:t>
            </a:r>
          </a:p>
        </p:txBody>
      </p:sp>
      <p:sp>
        <p:nvSpPr>
          <p:cNvPr id="15" name="Forma libre: forma 14">
            <a:extLst>
              <a:ext uri="{FF2B5EF4-FFF2-40B4-BE49-F238E27FC236}">
                <a16:creationId xmlns:a16="http://schemas.microsoft.com/office/drawing/2014/main" id="{D56A2F16-F79E-4B88-8CEA-7A4DFFDA2295}"/>
              </a:ext>
            </a:extLst>
          </p:cNvPr>
          <p:cNvSpPr/>
          <p:nvPr/>
        </p:nvSpPr>
        <p:spPr>
          <a:xfrm>
            <a:off x="2707157" y="5380383"/>
            <a:ext cx="1692565" cy="903649"/>
          </a:xfrm>
          <a:custGeom>
            <a:avLst/>
            <a:gdLst>
              <a:gd name="connsiteX0" fmla="*/ 36043 w 1692565"/>
              <a:gd name="connsiteY0" fmla="*/ 0 h 903649"/>
              <a:gd name="connsiteX1" fmla="*/ 22791 w 1692565"/>
              <a:gd name="connsiteY1" fmla="*/ 384313 h 903649"/>
              <a:gd name="connsiteX2" fmla="*/ 301086 w 1692565"/>
              <a:gd name="connsiteY2" fmla="*/ 742121 h 903649"/>
              <a:gd name="connsiteX3" fmla="*/ 870930 w 1692565"/>
              <a:gd name="connsiteY3" fmla="*/ 887895 h 903649"/>
              <a:gd name="connsiteX4" fmla="*/ 1467278 w 1692565"/>
              <a:gd name="connsiteY4" fmla="*/ 901147 h 903649"/>
              <a:gd name="connsiteX5" fmla="*/ 1692565 w 1692565"/>
              <a:gd name="connsiteY5" fmla="*/ 901147 h 903649"/>
              <a:gd name="connsiteX6" fmla="*/ 1692565 w 1692565"/>
              <a:gd name="connsiteY6" fmla="*/ 901147 h 90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2565" h="903649">
                <a:moveTo>
                  <a:pt x="36043" y="0"/>
                </a:moveTo>
                <a:cubicBezTo>
                  <a:pt x="7330" y="130313"/>
                  <a:pt x="-21383" y="260626"/>
                  <a:pt x="22791" y="384313"/>
                </a:cubicBezTo>
                <a:cubicBezTo>
                  <a:pt x="66965" y="508000"/>
                  <a:pt x="159730" y="658191"/>
                  <a:pt x="301086" y="742121"/>
                </a:cubicBezTo>
                <a:cubicBezTo>
                  <a:pt x="442442" y="826051"/>
                  <a:pt x="676565" y="861391"/>
                  <a:pt x="870930" y="887895"/>
                </a:cubicBezTo>
                <a:cubicBezTo>
                  <a:pt x="1065295" y="914399"/>
                  <a:pt x="1330339" y="898938"/>
                  <a:pt x="1467278" y="901147"/>
                </a:cubicBezTo>
                <a:cubicBezTo>
                  <a:pt x="1604217" y="903356"/>
                  <a:pt x="1692565" y="901147"/>
                  <a:pt x="1692565" y="901147"/>
                </a:cubicBezTo>
                <a:lnTo>
                  <a:pt x="1692565" y="901147"/>
                </a:ln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s-BO"/>
          </a:p>
        </p:txBody>
      </p:sp>
      <p:sp>
        <p:nvSpPr>
          <p:cNvPr id="16" name="CuadroTexto 15">
            <a:extLst>
              <a:ext uri="{FF2B5EF4-FFF2-40B4-BE49-F238E27FC236}">
                <a16:creationId xmlns:a16="http://schemas.microsoft.com/office/drawing/2014/main" id="{AC53BFF0-27BA-49E3-BD13-99EE5CACB283}"/>
              </a:ext>
            </a:extLst>
          </p:cNvPr>
          <p:cNvSpPr txBox="1"/>
          <p:nvPr/>
        </p:nvSpPr>
        <p:spPr>
          <a:xfrm>
            <a:off x="310537" y="1659378"/>
            <a:ext cx="3840410" cy="1277273"/>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365760" indent="-365760" algn="just">
              <a:lnSpc>
                <a:spcPct val="150000"/>
              </a:lnSpc>
              <a:spcAft>
                <a:spcPts val="600"/>
              </a:spcAft>
            </a:pPr>
            <a:r>
              <a:rPr lang="es-ES" sz="2400" b="1" dirty="0">
                <a:latin typeface="Arial" panose="020B0604020202020204" pitchFamily="34" charset="0"/>
                <a:ea typeface="Times New Roman" panose="02020603050405020304" pitchFamily="18" charset="0"/>
                <a:cs typeface="Times New Roman" panose="02020603050405020304" pitchFamily="18" charset="0"/>
              </a:rPr>
              <a:t>FACTOR A:VARIEDADES</a:t>
            </a:r>
          </a:p>
          <a:p>
            <a:pPr marL="365760" indent="-365760" algn="just">
              <a:lnSpc>
                <a:spcPct val="150000"/>
              </a:lnSpc>
              <a:spcAft>
                <a:spcPts val="600"/>
              </a:spcAft>
            </a:pPr>
            <a:r>
              <a:rPr lang="es-BO" sz="2400" b="1" dirty="0">
                <a:effectLst/>
                <a:latin typeface="Arial" panose="020B0604020202020204" pitchFamily="34" charset="0"/>
                <a:ea typeface="Times New Roman" panose="02020603050405020304" pitchFamily="18" charset="0"/>
                <a:cs typeface="Times New Roman" panose="02020603050405020304" pitchFamily="18" charset="0"/>
              </a:rPr>
              <a:t>DE QUINUA</a:t>
            </a:r>
          </a:p>
        </p:txBody>
      </p:sp>
      <p:sp>
        <p:nvSpPr>
          <p:cNvPr id="17" name="CuadroTexto 16">
            <a:extLst>
              <a:ext uri="{FF2B5EF4-FFF2-40B4-BE49-F238E27FC236}">
                <a16:creationId xmlns:a16="http://schemas.microsoft.com/office/drawing/2014/main" id="{AC53BFF0-27BA-49E3-BD13-99EE5CACB283}"/>
              </a:ext>
            </a:extLst>
          </p:cNvPr>
          <p:cNvSpPr txBox="1"/>
          <p:nvPr/>
        </p:nvSpPr>
        <p:spPr>
          <a:xfrm>
            <a:off x="460686" y="4663630"/>
            <a:ext cx="3308213" cy="1277273"/>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365760" indent="-365760" algn="just">
              <a:lnSpc>
                <a:spcPct val="150000"/>
              </a:lnSpc>
              <a:spcAft>
                <a:spcPts val="600"/>
              </a:spcAft>
            </a:pPr>
            <a:r>
              <a:rPr lang="es-ES" sz="2400" b="1" dirty="0">
                <a:latin typeface="Arial" panose="020B0604020202020204" pitchFamily="34" charset="0"/>
                <a:ea typeface="Times New Roman" panose="02020603050405020304" pitchFamily="18" charset="0"/>
                <a:cs typeface="Times New Roman" panose="02020603050405020304" pitchFamily="18" charset="0"/>
              </a:rPr>
              <a:t>FACTOR C:MATERIA </a:t>
            </a:r>
          </a:p>
          <a:p>
            <a:pPr marL="365760" indent="-365760" algn="just">
              <a:lnSpc>
                <a:spcPct val="150000"/>
              </a:lnSpc>
              <a:spcAft>
                <a:spcPts val="600"/>
              </a:spcAft>
            </a:pPr>
            <a:r>
              <a:rPr lang="es-BO" sz="2400" b="1" dirty="0">
                <a:latin typeface="Arial" panose="020B0604020202020204" pitchFamily="34" charset="0"/>
                <a:ea typeface="Times New Roman" panose="02020603050405020304" pitchFamily="18" charset="0"/>
                <a:cs typeface="Times New Roman" panose="02020603050405020304" pitchFamily="18" charset="0"/>
              </a:rPr>
              <a:t>ORGANICA</a:t>
            </a:r>
            <a:endParaRPr lang="es-BO" sz="2400" b="1"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4508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E096B81-EB55-4E4C-B120-2183BB55AEF8}"/>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8114" y="0"/>
            <a:ext cx="2423886" cy="6858000"/>
          </a:xfrm>
          <a:prstGeom prst="rect">
            <a:avLst/>
          </a:prstGeom>
          <a:ln>
            <a:noFill/>
          </a:ln>
          <a:effectLst>
            <a:outerShdw blurRad="292100" dist="139700" dir="2700000" algn="tl" rotWithShape="0">
              <a:srgbClr val="333333">
                <a:alpha val="65000"/>
              </a:srgbClr>
            </a:outerShdw>
          </a:effectLst>
        </p:spPr>
      </p:pic>
      <p:graphicFrame>
        <p:nvGraphicFramePr>
          <p:cNvPr id="3" name="Diagrama 2">
            <a:extLst>
              <a:ext uri="{FF2B5EF4-FFF2-40B4-BE49-F238E27FC236}">
                <a16:creationId xmlns:a16="http://schemas.microsoft.com/office/drawing/2014/main" id="{650F4C2A-341C-4F9D-9098-A36C7C59A07B}"/>
              </a:ext>
            </a:extLst>
          </p:cNvPr>
          <p:cNvGraphicFramePr/>
          <p:nvPr>
            <p:extLst>
              <p:ext uri="{D42A27DB-BD31-4B8C-83A1-F6EECF244321}">
                <p14:modId xmlns:p14="http://schemas.microsoft.com/office/powerpoint/2010/main" val="3221900737"/>
              </p:ext>
            </p:extLst>
          </p:nvPr>
        </p:nvGraphicFramePr>
        <p:xfrm>
          <a:off x="-159026" y="613363"/>
          <a:ext cx="11504613" cy="6146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CuadroTexto 3">
            <a:extLst>
              <a:ext uri="{FF2B5EF4-FFF2-40B4-BE49-F238E27FC236}">
                <a16:creationId xmlns:a16="http://schemas.microsoft.com/office/drawing/2014/main" id="{E1742049-7DEA-43BE-8D79-3FB1E75CC30E}"/>
              </a:ext>
            </a:extLst>
          </p:cNvPr>
          <p:cNvSpPr txBox="1"/>
          <p:nvPr/>
        </p:nvSpPr>
        <p:spPr>
          <a:xfrm>
            <a:off x="1118788" y="133523"/>
            <a:ext cx="1994457" cy="57785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365760" indent="-365760" algn="just">
              <a:lnSpc>
                <a:spcPct val="150000"/>
              </a:lnSpc>
              <a:spcAft>
                <a:spcPts val="600"/>
              </a:spcAft>
            </a:pPr>
            <a:r>
              <a:rPr lang="es-ES" sz="2400" b="1" dirty="0">
                <a:effectLst/>
                <a:latin typeface="Arial" panose="020B0604020202020204" pitchFamily="34" charset="0"/>
                <a:ea typeface="Times New Roman" panose="02020603050405020304" pitchFamily="18" charset="0"/>
                <a:cs typeface="Times New Roman" panose="02020603050405020304" pitchFamily="18" charset="0"/>
              </a:rPr>
              <a:t>Metodología</a:t>
            </a:r>
            <a:endParaRPr lang="es-BO" sz="2400" b="1"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D529C800-216A-4E48-8EFD-C63E24D3705F}"/>
              </a:ext>
            </a:extLst>
          </p:cNvPr>
          <p:cNvSpPr txBox="1"/>
          <p:nvPr/>
        </p:nvSpPr>
        <p:spPr>
          <a:xfrm>
            <a:off x="1118788" y="1258956"/>
            <a:ext cx="1795684" cy="707886"/>
          </a:xfrm>
          <a:prstGeom prst="rect">
            <a:avLst/>
          </a:prstGeom>
          <a:noFill/>
        </p:spPr>
        <p:txBody>
          <a:bodyPr wrap="none" rtlCol="0">
            <a:spAutoFit/>
          </a:bodyPr>
          <a:lstStyle/>
          <a:p>
            <a:r>
              <a:rPr lang="es-BO" sz="2000" b="1" dirty="0">
                <a:latin typeface="+mj-lt"/>
              </a:rPr>
              <a:t>Preparación </a:t>
            </a:r>
          </a:p>
          <a:p>
            <a:r>
              <a:rPr lang="es-BO" sz="2000" b="1" dirty="0">
                <a:latin typeface="+mj-lt"/>
              </a:rPr>
              <a:t>del terreno</a:t>
            </a:r>
          </a:p>
        </p:txBody>
      </p:sp>
      <p:sp>
        <p:nvSpPr>
          <p:cNvPr id="8" name="Elipse 7">
            <a:extLst>
              <a:ext uri="{FF2B5EF4-FFF2-40B4-BE49-F238E27FC236}">
                <a16:creationId xmlns:a16="http://schemas.microsoft.com/office/drawing/2014/main" id="{E08CE78D-2E8F-4991-9FCB-B7D740475D5E}"/>
              </a:ext>
            </a:extLst>
          </p:cNvPr>
          <p:cNvSpPr/>
          <p:nvPr/>
        </p:nvSpPr>
        <p:spPr>
          <a:xfrm>
            <a:off x="2914472" y="1590261"/>
            <a:ext cx="4069424" cy="33008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BO"/>
          </a:p>
        </p:txBody>
      </p:sp>
    </p:spTree>
    <p:extLst>
      <p:ext uri="{BB962C8B-B14F-4D97-AF65-F5344CB8AC3E}">
        <p14:creationId xmlns:p14="http://schemas.microsoft.com/office/powerpoint/2010/main" val="3868970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E096B81-EB55-4E4C-B120-2183BB55AEF8}"/>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8114" y="0"/>
            <a:ext cx="2423886" cy="6858000"/>
          </a:xfrm>
          <a:prstGeom prst="rect">
            <a:avLst/>
          </a:prstGeom>
          <a:ln>
            <a:noFill/>
          </a:ln>
          <a:effectLst>
            <a:outerShdw blurRad="292100" dist="139700" dir="2700000" algn="tl" rotWithShape="0">
              <a:srgbClr val="333333">
                <a:alpha val="65000"/>
              </a:srgbClr>
            </a:outerShdw>
          </a:effectLst>
        </p:spPr>
      </p:pic>
      <p:sp>
        <p:nvSpPr>
          <p:cNvPr id="4" name="CuadroTexto 3">
            <a:extLst>
              <a:ext uri="{FF2B5EF4-FFF2-40B4-BE49-F238E27FC236}">
                <a16:creationId xmlns:a16="http://schemas.microsoft.com/office/drawing/2014/main" id="{F5746BB3-3936-45C9-A876-E08F7C8BD90A}"/>
              </a:ext>
            </a:extLst>
          </p:cNvPr>
          <p:cNvSpPr txBox="1"/>
          <p:nvPr/>
        </p:nvSpPr>
        <p:spPr>
          <a:xfrm>
            <a:off x="451938" y="133523"/>
            <a:ext cx="3328155" cy="57490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365760" indent="-365760" algn="just">
              <a:lnSpc>
                <a:spcPct val="150000"/>
              </a:lnSpc>
              <a:spcAft>
                <a:spcPts val="600"/>
              </a:spcAft>
            </a:pPr>
            <a:r>
              <a:rPr lang="es-ES" sz="2400" b="1" dirty="0">
                <a:effectLst/>
                <a:latin typeface="+mj-lt"/>
                <a:ea typeface="Times New Roman" panose="02020603050405020304" pitchFamily="18" charset="0"/>
                <a:cs typeface="Times New Roman" panose="02020603050405020304" pitchFamily="18" charset="0"/>
              </a:rPr>
              <a:t>Modelo aditivo lineal</a:t>
            </a:r>
            <a:endParaRPr lang="es-BO" sz="2400" b="1" dirty="0">
              <a:effectLst/>
              <a:latin typeface="+mj-lt"/>
              <a:ea typeface="Times New Roman" panose="02020603050405020304" pitchFamily="18" charset="0"/>
              <a:cs typeface="Times New Roman" panose="02020603050405020304" pitchFamily="18" charset="0"/>
            </a:endParaRPr>
          </a:p>
        </p:txBody>
      </p:sp>
      <p:pic>
        <p:nvPicPr>
          <p:cNvPr id="11" name="Imagen 10">
            <a:extLst>
              <a:ext uri="{FF2B5EF4-FFF2-40B4-BE49-F238E27FC236}">
                <a16:creationId xmlns:a16="http://schemas.microsoft.com/office/drawing/2014/main" id="{FE931754-00E4-4681-9FEB-9B23DD051352}"/>
              </a:ext>
            </a:extLst>
          </p:cNvPr>
          <p:cNvPicPr>
            <a:picLocks noChangeAspect="1"/>
          </p:cNvPicPr>
          <p:nvPr/>
        </p:nvPicPr>
        <p:blipFill>
          <a:blip r:embed="rId4"/>
          <a:stretch>
            <a:fillRect/>
          </a:stretch>
        </p:blipFill>
        <p:spPr>
          <a:xfrm>
            <a:off x="4104807" y="331659"/>
            <a:ext cx="10816579" cy="1155583"/>
          </a:xfrm>
          <a:prstGeom prst="rect">
            <a:avLst/>
          </a:prstGeom>
        </p:spPr>
      </p:pic>
      <p:sp>
        <p:nvSpPr>
          <p:cNvPr id="13" name="CuadroTexto 12">
            <a:extLst>
              <a:ext uri="{FF2B5EF4-FFF2-40B4-BE49-F238E27FC236}">
                <a16:creationId xmlns:a16="http://schemas.microsoft.com/office/drawing/2014/main" id="{CB5C9AA2-C767-4985-8889-74FC741B0CF8}"/>
              </a:ext>
            </a:extLst>
          </p:cNvPr>
          <p:cNvSpPr txBox="1"/>
          <p:nvPr/>
        </p:nvSpPr>
        <p:spPr>
          <a:xfrm>
            <a:off x="451938" y="948418"/>
            <a:ext cx="6782937" cy="495457"/>
          </a:xfrm>
          <a:prstGeom prst="rect">
            <a:avLst/>
          </a:prstGeom>
          <a:noFill/>
        </p:spPr>
        <p:txBody>
          <a:bodyPr wrap="square">
            <a:spAutoFit/>
          </a:bodyPr>
          <a:lstStyle/>
          <a:p>
            <a:pPr lvl="2" algn="just">
              <a:lnSpc>
                <a:spcPct val="150000"/>
              </a:lnSpc>
              <a:spcAft>
                <a:spcPts val="1200"/>
              </a:spcAft>
            </a:pPr>
            <a:r>
              <a:rPr lang="es-ES" sz="2000" dirty="0">
                <a:effectLst/>
                <a:latin typeface="+mj-lt"/>
                <a:ea typeface="Times New Roman" panose="02020603050405020304" pitchFamily="18" charset="0"/>
                <a:cs typeface="Times New Roman" panose="02020603050405020304" pitchFamily="18" charset="0"/>
              </a:rPr>
              <a:t>Factores de estudio o tratamientos en estudio</a:t>
            </a:r>
            <a:endParaRPr lang="es-BO" sz="2000" dirty="0">
              <a:effectLst/>
              <a:latin typeface="+mj-lt"/>
              <a:ea typeface="Times New Roman" panose="02020603050405020304" pitchFamily="18" charset="0"/>
              <a:cs typeface="Times New Roman" panose="02020603050405020304" pitchFamily="18" charset="0"/>
            </a:endParaRPr>
          </a:p>
        </p:txBody>
      </p:sp>
      <p:sp>
        <p:nvSpPr>
          <p:cNvPr id="15" name="CuadroTexto 14">
            <a:extLst>
              <a:ext uri="{FF2B5EF4-FFF2-40B4-BE49-F238E27FC236}">
                <a16:creationId xmlns:a16="http://schemas.microsoft.com/office/drawing/2014/main" id="{B4769BC6-20AD-4CF8-AB6A-A36C39C78EE7}"/>
              </a:ext>
            </a:extLst>
          </p:cNvPr>
          <p:cNvSpPr txBox="1"/>
          <p:nvPr/>
        </p:nvSpPr>
        <p:spPr>
          <a:xfrm>
            <a:off x="2279176" y="1487242"/>
            <a:ext cx="7066517" cy="1025922"/>
          </a:xfrm>
          <a:prstGeom prst="rect">
            <a:avLst/>
          </a:prstGeom>
          <a:solidFill>
            <a:srgbClr val="92D050"/>
          </a:solidFill>
        </p:spPr>
        <p:txBody>
          <a:bodyPr wrap="square">
            <a:spAutoFit/>
          </a:bodyPr>
          <a:lstStyle/>
          <a:p>
            <a:pPr algn="just">
              <a:lnSpc>
                <a:spcPct val="150000"/>
              </a:lnSpc>
              <a:spcAft>
                <a:spcPts val="12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Factor A =    a</a:t>
            </a:r>
            <a:r>
              <a:rPr lang="es-ES" sz="1800" baseline="-25000" dirty="0">
                <a:effectLst/>
                <a:latin typeface="Arial" panose="020B0604020202020204" pitchFamily="34" charset="0"/>
                <a:ea typeface="Times New Roman" panose="02020603050405020304" pitchFamily="18" charset="0"/>
                <a:cs typeface="Times New Roman" panose="02020603050405020304" pitchFamily="18" charset="0"/>
              </a:rPr>
              <a:t>1</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 Jacha Grano   a</a:t>
            </a:r>
            <a:r>
              <a:rPr lang="es-ES" sz="1800" baseline="-25000" dirty="0">
                <a:effectLst/>
                <a:latin typeface="Arial" panose="020B0604020202020204" pitchFamily="34" charset="0"/>
                <a:ea typeface="Times New Roman" panose="02020603050405020304" pitchFamily="18" charset="0"/>
                <a:cs typeface="Times New Roman" panose="02020603050405020304" pitchFamily="18" charset="0"/>
              </a:rPr>
              <a:t>2</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 Blanquita   a</a:t>
            </a:r>
            <a:r>
              <a:rPr lang="es-ES" sz="1800" baseline="-25000" dirty="0">
                <a:effectLst/>
                <a:latin typeface="Arial" panose="020B0604020202020204" pitchFamily="34" charset="0"/>
                <a:ea typeface="Times New Roman" panose="02020603050405020304" pitchFamily="18" charset="0"/>
                <a:cs typeface="Times New Roman" panose="02020603050405020304" pitchFamily="18" charset="0"/>
              </a:rPr>
              <a:t>3</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Chucapaca</a:t>
            </a:r>
            <a:endParaRPr lang="es-BO"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50000"/>
              </a:lnSpc>
              <a:spcAft>
                <a:spcPts val="12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Factor C = </a:t>
            </a:r>
            <a:r>
              <a:rPr lang="es-ES" dirty="0">
                <a:latin typeface="Arial" panose="020B0604020202020204" pitchFamily="34" charset="0"/>
                <a:ea typeface="Times New Roman" panose="02020603050405020304" pitchFamily="18" charset="0"/>
                <a:cs typeface="Times New Roman" panose="02020603050405020304" pitchFamily="18" charset="0"/>
              </a:rPr>
              <a:t>  </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c</a:t>
            </a:r>
            <a:r>
              <a:rPr lang="es-ES" sz="1800" baseline="-25000" dirty="0">
                <a:effectLst/>
                <a:latin typeface="Arial" panose="020B0604020202020204" pitchFamily="34" charset="0"/>
                <a:ea typeface="Times New Roman" panose="02020603050405020304" pitchFamily="18" charset="0"/>
                <a:cs typeface="Times New Roman" panose="02020603050405020304" pitchFamily="18" charset="0"/>
              </a:rPr>
              <a:t>1</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 0 t/ha        c</a:t>
            </a:r>
            <a:r>
              <a:rPr lang="es-ES" sz="1800" baseline="-25000" dirty="0">
                <a:effectLst/>
                <a:latin typeface="Arial" panose="020B0604020202020204" pitchFamily="34" charset="0"/>
                <a:ea typeface="Times New Roman" panose="02020603050405020304" pitchFamily="18" charset="0"/>
                <a:cs typeface="Times New Roman" panose="02020603050405020304" pitchFamily="18" charset="0"/>
              </a:rPr>
              <a:t>2</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   30 t/ha      c</a:t>
            </a:r>
            <a:r>
              <a:rPr lang="es-ES" sz="1800" baseline="-25000" dirty="0">
                <a:effectLst/>
                <a:latin typeface="Arial" panose="020B0604020202020204" pitchFamily="34" charset="0"/>
                <a:ea typeface="Times New Roman" panose="02020603050405020304" pitchFamily="18" charset="0"/>
                <a:cs typeface="Times New Roman" panose="02020603050405020304" pitchFamily="18" charset="0"/>
              </a:rPr>
              <a:t>3</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 60 t/ha   </a:t>
            </a:r>
            <a:endParaRPr lang="es-BO"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2" name="Rectángulo 1"/>
          <p:cNvSpPr/>
          <p:nvPr/>
        </p:nvSpPr>
        <p:spPr>
          <a:xfrm>
            <a:off x="2869770" y="2982234"/>
            <a:ext cx="6096000" cy="3078792"/>
          </a:xfrm>
          <a:prstGeom prst="rect">
            <a:avLst/>
          </a:prstGeom>
        </p:spPr>
        <p:txBody>
          <a:bodyPr>
            <a:spAutoFit/>
          </a:bodyPr>
          <a:lstStyle/>
          <a:p>
            <a:pPr>
              <a:lnSpc>
                <a:spcPct val="107000"/>
              </a:lnSpc>
              <a:spcAft>
                <a:spcPts val="800"/>
              </a:spcAft>
            </a:pPr>
            <a:r>
              <a:rPr lang="es-ES" dirty="0" err="1">
                <a:latin typeface="Times New Roman" panose="02020603050405020304" pitchFamily="18" charset="0"/>
                <a:ea typeface="Calibri" panose="020F0502020204030204" pitchFamily="34" charset="0"/>
                <a:cs typeface="Times New Roman" panose="02020603050405020304" pitchFamily="18" charset="0"/>
              </a:rPr>
              <a:t>Y</a:t>
            </a:r>
            <a:r>
              <a:rPr lang="es-ES" baseline="-25000" dirty="0" err="1">
                <a:latin typeface="Times New Roman" panose="02020603050405020304" pitchFamily="18" charset="0"/>
                <a:ea typeface="Calibri" panose="020F0502020204030204" pitchFamily="34" charset="0"/>
                <a:cs typeface="Times New Roman" panose="02020603050405020304" pitchFamily="18" charset="0"/>
              </a:rPr>
              <a:t>ijk</a:t>
            </a:r>
            <a:r>
              <a:rPr lang="es-ES" dirty="0">
                <a:latin typeface="Times New Roman" panose="02020603050405020304" pitchFamily="18" charset="0"/>
                <a:ea typeface="Calibri" panose="020F0502020204030204" pitchFamily="34" charset="0"/>
                <a:cs typeface="Times New Roman" panose="02020603050405020304" pitchFamily="18" charset="0"/>
              </a:rPr>
              <a:t>    = Una observación cualesquiera.</a:t>
            </a:r>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dirty="0">
                <a:latin typeface="Times New Roman" panose="02020603050405020304" pitchFamily="18" charset="0"/>
                <a:ea typeface="Calibri" panose="020F0502020204030204" pitchFamily="34" charset="0"/>
                <a:cs typeface="Times New Roman" panose="02020603050405020304" pitchFamily="18" charset="0"/>
              </a:rPr>
              <a:t>µ        = Media general del experimento.</a:t>
            </a:r>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s-ES" dirty="0">
                <a:latin typeface="Times New Roman" panose="02020603050405020304" pitchFamily="18" charset="0"/>
                <a:ea typeface="Calibri" panose="020F0502020204030204" pitchFamily="34" charset="0"/>
                <a:cs typeface="Times New Roman" panose="02020603050405020304" pitchFamily="18" charset="0"/>
              </a:rPr>
              <a:t>j      =  Efecto del j-</a:t>
            </a:r>
            <a:r>
              <a:rPr lang="es-ES" dirty="0" err="1">
                <a:latin typeface="Times New Roman" panose="02020603050405020304" pitchFamily="18" charset="0"/>
                <a:ea typeface="Calibri" panose="020F0502020204030204" pitchFamily="34" charset="0"/>
                <a:cs typeface="Times New Roman" panose="02020603050405020304" pitchFamily="18" charset="0"/>
              </a:rPr>
              <a:t>ésimo</a:t>
            </a:r>
            <a:r>
              <a:rPr lang="es-ES" dirty="0">
                <a:latin typeface="Times New Roman" panose="02020603050405020304" pitchFamily="18" charset="0"/>
                <a:ea typeface="Calibri" panose="020F0502020204030204" pitchFamily="34" charset="0"/>
                <a:cs typeface="Times New Roman" panose="02020603050405020304" pitchFamily="18" charset="0"/>
              </a:rPr>
              <a:t> Bloque </a:t>
            </a:r>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dirty="0">
                <a:latin typeface="Times New Roman" panose="02020603050405020304" pitchFamily="18" charset="0"/>
                <a:ea typeface="Calibri" panose="020F0502020204030204" pitchFamily="34" charset="0"/>
                <a:cs typeface="Times New Roman" panose="02020603050405020304" pitchFamily="18" charset="0"/>
              </a:rPr>
              <a:t>α</a:t>
            </a:r>
            <a:r>
              <a:rPr lang="es-ES" baseline="-25000" dirty="0">
                <a:latin typeface="Times New Roman" panose="02020603050405020304" pitchFamily="18" charset="0"/>
                <a:ea typeface="Calibri" panose="020F0502020204030204" pitchFamily="34" charset="0"/>
                <a:cs typeface="Times New Roman" panose="02020603050405020304" pitchFamily="18" charset="0"/>
              </a:rPr>
              <a:t>i           </a:t>
            </a:r>
            <a:r>
              <a:rPr lang="es-ES" dirty="0">
                <a:latin typeface="Times New Roman" panose="02020603050405020304" pitchFamily="18" charset="0"/>
                <a:ea typeface="Calibri" panose="020F0502020204030204" pitchFamily="34" charset="0"/>
                <a:cs typeface="Times New Roman" panose="02020603050405020304" pitchFamily="18" charset="0"/>
              </a:rPr>
              <a:t>=  Efecto de la i-</a:t>
            </a:r>
            <a:r>
              <a:rPr lang="es-ES" dirty="0" err="1">
                <a:latin typeface="Times New Roman" panose="02020603050405020304" pitchFamily="18" charset="0"/>
                <a:ea typeface="Calibri" panose="020F0502020204030204" pitchFamily="34" charset="0"/>
                <a:cs typeface="Times New Roman" panose="02020603050405020304" pitchFamily="18" charset="0"/>
              </a:rPr>
              <a:t>ésima</a:t>
            </a:r>
            <a:r>
              <a:rPr lang="es-ES" dirty="0">
                <a:latin typeface="Times New Roman" panose="02020603050405020304" pitchFamily="18" charset="0"/>
                <a:ea typeface="Calibri" panose="020F0502020204030204" pitchFamily="34" charset="0"/>
                <a:cs typeface="Times New Roman" panose="02020603050405020304" pitchFamily="18" charset="0"/>
              </a:rPr>
              <a:t> variedad </a:t>
            </a:r>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dirty="0">
                <a:latin typeface="Times New Roman" panose="02020603050405020304" pitchFamily="18" charset="0"/>
                <a:ea typeface="Calibri" panose="020F0502020204030204" pitchFamily="34" charset="0"/>
                <a:cs typeface="Times New Roman" panose="02020603050405020304" pitchFamily="18" charset="0"/>
              </a:rPr>
              <a:t>γ</a:t>
            </a:r>
            <a:r>
              <a:rPr lang="es-ES" baseline="-25000" dirty="0">
                <a:latin typeface="Times New Roman" panose="02020603050405020304" pitchFamily="18" charset="0"/>
                <a:ea typeface="Calibri" panose="020F0502020204030204" pitchFamily="34" charset="0"/>
                <a:cs typeface="Times New Roman" panose="02020603050405020304" pitchFamily="18" charset="0"/>
              </a:rPr>
              <a:t> k          </a:t>
            </a:r>
            <a:r>
              <a:rPr lang="es-ES" dirty="0">
                <a:latin typeface="Times New Roman" panose="02020603050405020304" pitchFamily="18" charset="0"/>
                <a:ea typeface="Calibri" panose="020F0502020204030204" pitchFamily="34" charset="0"/>
                <a:cs typeface="Times New Roman" panose="02020603050405020304" pitchFamily="18" charset="0"/>
              </a:rPr>
              <a:t>=  Efecto del k-</a:t>
            </a:r>
            <a:r>
              <a:rPr lang="es-ES" dirty="0" err="1">
                <a:latin typeface="Times New Roman" panose="02020603050405020304" pitchFamily="18" charset="0"/>
                <a:ea typeface="Calibri" panose="020F0502020204030204" pitchFamily="34" charset="0"/>
                <a:cs typeface="Times New Roman" panose="02020603050405020304" pitchFamily="18" charset="0"/>
              </a:rPr>
              <a:t>ésimo</a:t>
            </a:r>
            <a:r>
              <a:rPr lang="es-ES" dirty="0">
                <a:latin typeface="Times New Roman" panose="02020603050405020304" pitchFamily="18" charset="0"/>
                <a:ea typeface="Calibri" panose="020F0502020204030204" pitchFamily="34" charset="0"/>
                <a:cs typeface="Times New Roman" panose="02020603050405020304" pitchFamily="18" charset="0"/>
              </a:rPr>
              <a:t> nivel de materia orgánica </a:t>
            </a:r>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dirty="0">
                <a:latin typeface="Times New Roman" panose="02020603050405020304" pitchFamily="18" charset="0"/>
                <a:ea typeface="Calibri" panose="020F0502020204030204" pitchFamily="34" charset="0"/>
                <a:cs typeface="Times New Roman" panose="02020603050405020304" pitchFamily="18" charset="0"/>
              </a:rPr>
              <a:t>α</a:t>
            </a:r>
            <a:r>
              <a:rPr lang="es-ES" dirty="0" err="1">
                <a:latin typeface="Times New Roman" panose="02020603050405020304" pitchFamily="18" charset="0"/>
                <a:ea typeface="Calibri" panose="020F0502020204030204" pitchFamily="34" charset="0"/>
                <a:cs typeface="Times New Roman" panose="02020603050405020304" pitchFamily="18" charset="0"/>
              </a:rPr>
              <a:t>γ</a:t>
            </a:r>
            <a:r>
              <a:rPr lang="es-ES" baseline="-25000" dirty="0" err="1">
                <a:latin typeface="Times New Roman" panose="02020603050405020304" pitchFamily="18" charset="0"/>
                <a:ea typeface="Calibri" panose="020F0502020204030204" pitchFamily="34" charset="0"/>
                <a:cs typeface="Times New Roman" panose="02020603050405020304" pitchFamily="18" charset="0"/>
              </a:rPr>
              <a:t>ik</a:t>
            </a:r>
            <a:r>
              <a:rPr lang="es-ES" baseline="-25000" dirty="0">
                <a:latin typeface="Times New Roman" panose="02020603050405020304" pitchFamily="18" charset="0"/>
                <a:ea typeface="Calibri" panose="020F0502020204030204" pitchFamily="34" charset="0"/>
                <a:cs typeface="Times New Roman" panose="02020603050405020304" pitchFamily="18" charset="0"/>
              </a:rPr>
              <a:t>     </a:t>
            </a:r>
            <a:r>
              <a:rPr lang="es-ES" dirty="0">
                <a:latin typeface="Times New Roman" panose="02020603050405020304" pitchFamily="18" charset="0"/>
                <a:ea typeface="Calibri" panose="020F0502020204030204" pitchFamily="34" charset="0"/>
                <a:cs typeface="Times New Roman" panose="02020603050405020304" pitchFamily="18" charset="0"/>
              </a:rPr>
              <a:t>= Interacción de la i-</a:t>
            </a:r>
            <a:r>
              <a:rPr lang="es-ES" dirty="0" err="1">
                <a:latin typeface="Times New Roman" panose="02020603050405020304" pitchFamily="18" charset="0"/>
                <a:ea typeface="Calibri" panose="020F0502020204030204" pitchFamily="34" charset="0"/>
                <a:cs typeface="Times New Roman" panose="02020603050405020304" pitchFamily="18" charset="0"/>
              </a:rPr>
              <a:t>ésima</a:t>
            </a:r>
            <a:r>
              <a:rPr lang="es-ES" dirty="0">
                <a:latin typeface="Times New Roman" panose="02020603050405020304" pitchFamily="18" charset="0"/>
                <a:ea typeface="Calibri" panose="020F0502020204030204" pitchFamily="34" charset="0"/>
                <a:cs typeface="Times New Roman" panose="02020603050405020304" pitchFamily="18" charset="0"/>
              </a:rPr>
              <a:t> variedad y la k-</a:t>
            </a:r>
            <a:r>
              <a:rPr lang="es-ES" dirty="0" err="1">
                <a:latin typeface="Times New Roman" panose="02020603050405020304" pitchFamily="18" charset="0"/>
                <a:ea typeface="Calibri" panose="020F0502020204030204" pitchFamily="34" charset="0"/>
                <a:cs typeface="Times New Roman" panose="02020603050405020304" pitchFamily="18" charset="0"/>
              </a:rPr>
              <a:t>ésimo</a:t>
            </a:r>
            <a:r>
              <a:rPr lang="es-ES" dirty="0">
                <a:latin typeface="Times New Roman" panose="02020603050405020304" pitchFamily="18" charset="0"/>
                <a:ea typeface="Calibri" panose="020F0502020204030204" pitchFamily="34" charset="0"/>
                <a:cs typeface="Times New Roman" panose="02020603050405020304" pitchFamily="18" charset="0"/>
              </a:rPr>
              <a:t> nivel de materia </a:t>
            </a:r>
            <a:r>
              <a:rPr lang="es-ES" dirty="0" err="1">
                <a:latin typeface="Times New Roman" panose="02020603050405020304" pitchFamily="18" charset="0"/>
                <a:ea typeface="Calibri" panose="020F0502020204030204" pitchFamily="34" charset="0"/>
                <a:cs typeface="Times New Roman" panose="02020603050405020304" pitchFamily="18" charset="0"/>
              </a:rPr>
              <a:t>organica</a:t>
            </a:r>
            <a:r>
              <a:rPr lang="es-ES" dirty="0">
                <a:latin typeface="Times New Roman" panose="02020603050405020304" pitchFamily="18" charset="0"/>
                <a:ea typeface="Calibri" panose="020F0502020204030204" pitchFamily="34" charset="0"/>
                <a:cs typeface="Times New Roman" panose="02020603050405020304" pitchFamily="18" charset="0"/>
              </a:rPr>
              <a:t>.</a:t>
            </a:r>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dirty="0" err="1">
                <a:latin typeface="Times New Roman" panose="02020603050405020304" pitchFamily="18" charset="0"/>
                <a:ea typeface="Calibri" panose="020F0502020204030204" pitchFamily="34" charset="0"/>
                <a:cs typeface="Times New Roman" panose="02020603050405020304" pitchFamily="18" charset="0"/>
              </a:rPr>
              <a:t>ε</a:t>
            </a:r>
            <a:r>
              <a:rPr lang="es-ES" baseline="-25000" dirty="0" err="1">
                <a:latin typeface="Times New Roman" panose="02020603050405020304" pitchFamily="18" charset="0"/>
                <a:ea typeface="Calibri" panose="020F0502020204030204" pitchFamily="34" charset="0"/>
                <a:cs typeface="Times New Roman" panose="02020603050405020304" pitchFamily="18" charset="0"/>
              </a:rPr>
              <a:t>n</a:t>
            </a:r>
            <a:r>
              <a:rPr lang="es-ES" baseline="-25000" dirty="0">
                <a:latin typeface="Times New Roman" panose="02020603050405020304" pitchFamily="18" charset="0"/>
                <a:ea typeface="Calibri" panose="020F0502020204030204" pitchFamily="34" charset="0"/>
                <a:cs typeface="Times New Roman" panose="02020603050405020304" pitchFamily="18" charset="0"/>
              </a:rPr>
              <a:t>(</a:t>
            </a:r>
            <a:r>
              <a:rPr lang="es-ES" baseline="-25000" dirty="0" err="1">
                <a:latin typeface="Times New Roman" panose="02020603050405020304" pitchFamily="18" charset="0"/>
                <a:ea typeface="Calibri" panose="020F0502020204030204" pitchFamily="34" charset="0"/>
                <a:cs typeface="Times New Roman" panose="02020603050405020304" pitchFamily="18" charset="0"/>
              </a:rPr>
              <a:t>ik</a:t>
            </a:r>
            <a:r>
              <a:rPr lang="es-ES" baseline="-25000" dirty="0">
                <a:latin typeface="Times New Roman" panose="02020603050405020304" pitchFamily="18" charset="0"/>
                <a:ea typeface="Calibri" panose="020F0502020204030204" pitchFamily="34" charset="0"/>
                <a:cs typeface="Times New Roman" panose="02020603050405020304" pitchFamily="18" charset="0"/>
              </a:rPr>
              <a:t>)    </a:t>
            </a:r>
            <a:r>
              <a:rPr lang="es-ES" dirty="0">
                <a:latin typeface="Times New Roman" panose="02020603050405020304" pitchFamily="18" charset="0"/>
                <a:ea typeface="Calibri" panose="020F0502020204030204" pitchFamily="34" charset="0"/>
                <a:cs typeface="Times New Roman" panose="02020603050405020304" pitchFamily="18" charset="0"/>
              </a:rPr>
              <a:t> = Error experimental. </a:t>
            </a:r>
            <a:endParaRPr lang="es-E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2471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E096B81-EB55-4E4C-B120-2183BB55AEF8}"/>
              </a:ext>
            </a:extLst>
          </p:cNvPr>
          <p:cNvPicPr>
            <a:picLocks noGrp="1" noChangeAspect="1"/>
          </p:cNvPicPr>
          <p:nvPr>
            <p:ph idx="4294967295"/>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7888" y="0"/>
            <a:ext cx="2424112" cy="6858000"/>
          </a:xfrm>
          <a:prstGeom prst="rect">
            <a:avLst/>
          </a:prstGeom>
          <a:ln>
            <a:noFill/>
          </a:ln>
          <a:effectLst>
            <a:outerShdw blurRad="292100" dist="139700" dir="2700000" algn="tl" rotWithShape="0">
              <a:srgbClr val="333333">
                <a:alpha val="65000"/>
              </a:srgbClr>
            </a:outerShdw>
          </a:effectLst>
        </p:spPr>
      </p:pic>
      <p:graphicFrame>
        <p:nvGraphicFramePr>
          <p:cNvPr id="3" name="Diagrama 2">
            <a:extLst>
              <a:ext uri="{FF2B5EF4-FFF2-40B4-BE49-F238E27FC236}">
                <a16:creationId xmlns:a16="http://schemas.microsoft.com/office/drawing/2014/main" id="{B543453E-A525-4E99-9349-6FCC400B583E}"/>
              </a:ext>
            </a:extLst>
          </p:cNvPr>
          <p:cNvGraphicFramePr/>
          <p:nvPr>
            <p:extLst>
              <p:ext uri="{D42A27DB-BD31-4B8C-83A1-F6EECF244321}">
                <p14:modId xmlns:p14="http://schemas.microsoft.com/office/powerpoint/2010/main" val="1068612226"/>
              </p:ext>
            </p:extLst>
          </p:nvPr>
        </p:nvGraphicFramePr>
        <p:xfrm>
          <a:off x="819144" y="1123627"/>
          <a:ext cx="9409043" cy="49284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uadroTexto 1"/>
          <p:cNvSpPr txBox="1"/>
          <p:nvPr/>
        </p:nvSpPr>
        <p:spPr>
          <a:xfrm>
            <a:off x="3959817" y="332344"/>
            <a:ext cx="3381054" cy="461665"/>
          </a:xfrm>
          <a:prstGeom prst="rect">
            <a:avLst/>
          </a:prstGeom>
          <a:noFill/>
        </p:spPr>
        <p:txBody>
          <a:bodyPr wrap="none" rtlCol="0">
            <a:spAutoFit/>
          </a:bodyPr>
          <a:lstStyle/>
          <a:p>
            <a:r>
              <a:rPr lang="es-ES" sz="2400" b="1" dirty="0"/>
              <a:t>ANALISIS DE DATOS 1 </a:t>
            </a:r>
          </a:p>
        </p:txBody>
      </p:sp>
      <p:sp>
        <p:nvSpPr>
          <p:cNvPr id="6" name="CuadroTexto 5"/>
          <p:cNvSpPr txBox="1"/>
          <p:nvPr/>
        </p:nvSpPr>
        <p:spPr>
          <a:xfrm>
            <a:off x="1921790" y="1410346"/>
            <a:ext cx="7279557" cy="369332"/>
          </a:xfrm>
          <a:prstGeom prst="rect">
            <a:avLst/>
          </a:prstGeom>
          <a:noFill/>
        </p:spPr>
        <p:txBody>
          <a:bodyPr wrap="none" rtlCol="0">
            <a:spAutoFit/>
          </a:bodyPr>
          <a:lstStyle/>
          <a:p>
            <a:r>
              <a:rPr lang="es-ES" dirty="0"/>
              <a:t>Los datos del experimentos fueron analizados con las fórmulas: </a:t>
            </a:r>
          </a:p>
        </p:txBody>
      </p:sp>
      <p:pic>
        <p:nvPicPr>
          <p:cNvPr id="7" name="Imagen 6"/>
          <p:cNvPicPr>
            <a:picLocks noChangeAspect="1"/>
          </p:cNvPicPr>
          <p:nvPr/>
        </p:nvPicPr>
        <p:blipFill>
          <a:blip r:embed="rId9"/>
          <a:stretch>
            <a:fillRect/>
          </a:stretch>
        </p:blipFill>
        <p:spPr>
          <a:xfrm>
            <a:off x="2053526" y="2111754"/>
            <a:ext cx="6744108" cy="3498632"/>
          </a:xfrm>
          <a:prstGeom prst="rect">
            <a:avLst/>
          </a:prstGeom>
        </p:spPr>
      </p:pic>
    </p:spTree>
    <p:extLst>
      <p:ext uri="{BB962C8B-B14F-4D97-AF65-F5344CB8AC3E}">
        <p14:creationId xmlns:p14="http://schemas.microsoft.com/office/powerpoint/2010/main" val="926827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E096B81-EB55-4E4C-B120-2183BB55AEF8}"/>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8114" y="0"/>
            <a:ext cx="2423886" cy="6858000"/>
          </a:xfrm>
          <a:prstGeom prst="rect">
            <a:avLst/>
          </a:prstGeom>
          <a:ln>
            <a:noFill/>
          </a:ln>
          <a:effectLst>
            <a:outerShdw blurRad="292100" dist="139700" dir="2700000" algn="tl" rotWithShape="0">
              <a:srgbClr val="333333">
                <a:alpha val="65000"/>
              </a:srgbClr>
            </a:outerShdw>
          </a:effectLst>
        </p:spPr>
      </p:pic>
      <p:graphicFrame>
        <p:nvGraphicFramePr>
          <p:cNvPr id="7" name="Diagrama 6">
            <a:extLst>
              <a:ext uri="{FF2B5EF4-FFF2-40B4-BE49-F238E27FC236}">
                <a16:creationId xmlns:a16="http://schemas.microsoft.com/office/drawing/2014/main" id="{E0974828-6D9D-41A0-B98C-F1B632560E8D}"/>
              </a:ext>
            </a:extLst>
          </p:cNvPr>
          <p:cNvGraphicFramePr/>
          <p:nvPr>
            <p:extLst>
              <p:ext uri="{D42A27DB-BD31-4B8C-83A1-F6EECF244321}">
                <p14:modId xmlns:p14="http://schemas.microsoft.com/office/powerpoint/2010/main" val="2984980933"/>
              </p:ext>
            </p:extLst>
          </p:nvPr>
        </p:nvGraphicFramePr>
        <p:xfrm>
          <a:off x="493486" y="377366"/>
          <a:ext cx="10058357" cy="60379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Imagen 8">
            <a:extLst>
              <a:ext uri="{FF2B5EF4-FFF2-40B4-BE49-F238E27FC236}">
                <a16:creationId xmlns:a16="http://schemas.microsoft.com/office/drawing/2014/main" id="{C0F6A21F-9397-45FF-AB9E-66464B66725A}"/>
              </a:ext>
            </a:extLst>
          </p:cNvPr>
          <p:cNvPicPr>
            <a:picLocks noChangeAspect="1"/>
          </p:cNvPicPr>
          <p:nvPr/>
        </p:nvPicPr>
        <p:blipFill rotWithShape="1">
          <a:blip r:embed="rId9"/>
          <a:srcRect l="9790" r="2622" b="9324"/>
          <a:stretch/>
        </p:blipFill>
        <p:spPr>
          <a:xfrm>
            <a:off x="5432551" y="1555146"/>
            <a:ext cx="3033487" cy="17665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Imagen 10">
            <a:extLst>
              <a:ext uri="{FF2B5EF4-FFF2-40B4-BE49-F238E27FC236}">
                <a16:creationId xmlns:a16="http://schemas.microsoft.com/office/drawing/2014/main" id="{DCBCFF8B-B235-4535-B08F-6F08600930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086" y="3759200"/>
            <a:ext cx="2127396" cy="1491525"/>
          </a:xfrm>
          <a:prstGeom prst="rect">
            <a:avLst/>
          </a:prstGeom>
        </p:spPr>
      </p:pic>
      <p:pic>
        <p:nvPicPr>
          <p:cNvPr id="13" name="Imagen 12">
            <a:extLst>
              <a:ext uri="{FF2B5EF4-FFF2-40B4-BE49-F238E27FC236}">
                <a16:creationId xmlns:a16="http://schemas.microsoft.com/office/drawing/2014/main" id="{D5CDC87C-31CA-41FC-9D64-D172E3C6BC8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1958" r="50000"/>
          <a:stretch/>
        </p:blipFill>
        <p:spPr>
          <a:xfrm rot="5400000">
            <a:off x="3357563" y="3523077"/>
            <a:ext cx="1537114" cy="2009360"/>
          </a:xfrm>
          <a:prstGeom prst="rect">
            <a:avLst/>
          </a:prstGeom>
        </p:spPr>
      </p:pic>
      <p:pic>
        <p:nvPicPr>
          <p:cNvPr id="15" name="Imagen 14">
            <a:extLst>
              <a:ext uri="{FF2B5EF4-FFF2-40B4-BE49-F238E27FC236}">
                <a16:creationId xmlns:a16="http://schemas.microsoft.com/office/drawing/2014/main" id="{5286011D-178A-4530-8A88-2B781C5B6B83}"/>
              </a:ext>
            </a:extLst>
          </p:cNvPr>
          <p:cNvPicPr>
            <a:picLocks noChangeAspect="1"/>
          </p:cNvPicPr>
          <p:nvPr/>
        </p:nvPicPr>
        <p:blipFill rotWithShape="1">
          <a:blip r:embed="rId12">
            <a:extLst>
              <a:ext uri="{28A0092B-C50C-407E-A947-70E740481C1C}">
                <a14:useLocalDpi xmlns:a14="http://schemas.microsoft.com/office/drawing/2010/main" val="0"/>
              </a:ext>
            </a:extLst>
          </a:blip>
          <a:srcRect l="12657" t="17233" r="20927"/>
          <a:stretch/>
        </p:blipFill>
        <p:spPr>
          <a:xfrm>
            <a:off x="5744651" y="3781265"/>
            <a:ext cx="1666195" cy="1400174"/>
          </a:xfrm>
          <a:prstGeom prst="rect">
            <a:avLst/>
          </a:prstGeom>
        </p:spPr>
      </p:pic>
      <p:pic>
        <p:nvPicPr>
          <p:cNvPr id="17" name="Imagen 16">
            <a:extLst>
              <a:ext uri="{FF2B5EF4-FFF2-40B4-BE49-F238E27FC236}">
                <a16:creationId xmlns:a16="http://schemas.microsoft.com/office/drawing/2014/main" id="{68DEB473-8B5C-4B66-8EFF-63831A75CBA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94575" y="3864495"/>
            <a:ext cx="1573539" cy="1233714"/>
          </a:xfrm>
          <a:prstGeom prst="rect">
            <a:avLst/>
          </a:prstGeom>
        </p:spPr>
      </p:pic>
    </p:spTree>
    <p:extLst>
      <p:ext uri="{BB962C8B-B14F-4D97-AF65-F5344CB8AC3E}">
        <p14:creationId xmlns:p14="http://schemas.microsoft.com/office/powerpoint/2010/main" val="4290966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E096B81-EB55-4E4C-B120-2183BB55AEF8}"/>
              </a:ext>
            </a:extLst>
          </p:cNvPr>
          <p:cNvPicPr>
            <a:picLocks noGrp="1" noChangeAspect="1"/>
          </p:cNvPicPr>
          <p:nvPr>
            <p:ph idx="4294967295"/>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7888" y="0"/>
            <a:ext cx="2424112" cy="6858000"/>
          </a:xfrm>
          <a:prstGeom prst="rect">
            <a:avLst/>
          </a:prstGeom>
          <a:ln>
            <a:noFill/>
          </a:ln>
          <a:effectLst>
            <a:outerShdw blurRad="292100" dist="139700" dir="2700000" algn="tl" rotWithShape="0">
              <a:srgbClr val="333333">
                <a:alpha val="65000"/>
              </a:srgbClr>
            </a:outerShdw>
          </a:effectLst>
        </p:spPr>
      </p:pic>
      <p:graphicFrame>
        <p:nvGraphicFramePr>
          <p:cNvPr id="3" name="Diagrama 2">
            <a:extLst>
              <a:ext uri="{FF2B5EF4-FFF2-40B4-BE49-F238E27FC236}">
                <a16:creationId xmlns:a16="http://schemas.microsoft.com/office/drawing/2014/main" id="{B543453E-A525-4E99-9349-6FCC400B583E}"/>
              </a:ext>
            </a:extLst>
          </p:cNvPr>
          <p:cNvGraphicFramePr/>
          <p:nvPr/>
        </p:nvGraphicFramePr>
        <p:xfrm>
          <a:off x="819144" y="1123627"/>
          <a:ext cx="9409043" cy="49284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uadroTexto 1"/>
          <p:cNvSpPr txBox="1"/>
          <p:nvPr/>
        </p:nvSpPr>
        <p:spPr>
          <a:xfrm>
            <a:off x="3959817" y="332344"/>
            <a:ext cx="3381054" cy="461665"/>
          </a:xfrm>
          <a:prstGeom prst="rect">
            <a:avLst/>
          </a:prstGeom>
          <a:noFill/>
        </p:spPr>
        <p:txBody>
          <a:bodyPr wrap="none" rtlCol="0">
            <a:spAutoFit/>
          </a:bodyPr>
          <a:lstStyle/>
          <a:p>
            <a:r>
              <a:rPr lang="es-ES" sz="2400" b="1" dirty="0"/>
              <a:t>ANALISIS DE DATOS 2 </a:t>
            </a:r>
          </a:p>
        </p:txBody>
      </p:sp>
      <p:sp>
        <p:nvSpPr>
          <p:cNvPr id="6" name="CuadroTexto 5"/>
          <p:cNvSpPr txBox="1"/>
          <p:nvPr/>
        </p:nvSpPr>
        <p:spPr>
          <a:xfrm>
            <a:off x="1921790" y="1410346"/>
            <a:ext cx="7279557" cy="369332"/>
          </a:xfrm>
          <a:prstGeom prst="rect">
            <a:avLst/>
          </a:prstGeom>
          <a:noFill/>
        </p:spPr>
        <p:txBody>
          <a:bodyPr wrap="none" rtlCol="0">
            <a:spAutoFit/>
          </a:bodyPr>
          <a:lstStyle/>
          <a:p>
            <a:r>
              <a:rPr lang="es-ES" dirty="0"/>
              <a:t>Los datos del experimentos fueron analizados con las fórmulas: </a:t>
            </a:r>
          </a:p>
        </p:txBody>
      </p:sp>
      <p:pic>
        <p:nvPicPr>
          <p:cNvPr id="4" name="Imagen 3"/>
          <p:cNvPicPr>
            <a:picLocks noChangeAspect="1"/>
          </p:cNvPicPr>
          <p:nvPr/>
        </p:nvPicPr>
        <p:blipFill>
          <a:blip r:embed="rId9"/>
          <a:stretch>
            <a:fillRect/>
          </a:stretch>
        </p:blipFill>
        <p:spPr>
          <a:xfrm>
            <a:off x="1736048" y="2109296"/>
            <a:ext cx="7159979" cy="3640575"/>
          </a:xfrm>
          <a:prstGeom prst="rect">
            <a:avLst/>
          </a:prstGeom>
        </p:spPr>
      </p:pic>
    </p:spTree>
    <p:extLst>
      <p:ext uri="{BB962C8B-B14F-4D97-AF65-F5344CB8AC3E}">
        <p14:creationId xmlns:p14="http://schemas.microsoft.com/office/powerpoint/2010/main" val="3824139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4">
            <a:extLst>
              <a:ext uri="{FF2B5EF4-FFF2-40B4-BE49-F238E27FC236}">
                <a16:creationId xmlns:a16="http://schemas.microsoft.com/office/drawing/2014/main" id="{FB5E6FC0-411D-4E44-A4CC-9C097E960398}"/>
              </a:ext>
            </a:extLst>
          </p:cNvPr>
          <p:cNvGraphicFramePr>
            <a:graphicFrameLocks noGrp="1"/>
          </p:cNvGraphicFramePr>
          <p:nvPr>
            <p:ph idx="1"/>
            <p:extLst>
              <p:ext uri="{D42A27DB-BD31-4B8C-83A1-F6EECF244321}">
                <p14:modId xmlns:p14="http://schemas.microsoft.com/office/powerpoint/2010/main" val="3755001656"/>
              </p:ext>
            </p:extLst>
          </p:nvPr>
        </p:nvGraphicFramePr>
        <p:xfrm>
          <a:off x="1286359" y="914400"/>
          <a:ext cx="8493745" cy="2883790"/>
        </p:xfrm>
        <a:graphic>
          <a:graphicData uri="http://schemas.openxmlformats.org/drawingml/2006/table">
            <a:tbl>
              <a:tblPr firstRow="1" firstCol="1" bandRow="1">
                <a:tableStyleId>{72833802-FEF1-4C79-8D5D-14CF1EAF98D9}</a:tableStyleId>
              </a:tblPr>
              <a:tblGrid>
                <a:gridCol w="1728061">
                  <a:extLst>
                    <a:ext uri="{9D8B030D-6E8A-4147-A177-3AD203B41FA5}">
                      <a16:colId xmlns:a16="http://schemas.microsoft.com/office/drawing/2014/main" val="2662299330"/>
                    </a:ext>
                  </a:extLst>
                </a:gridCol>
                <a:gridCol w="6765684">
                  <a:extLst>
                    <a:ext uri="{9D8B030D-6E8A-4147-A177-3AD203B41FA5}">
                      <a16:colId xmlns:a16="http://schemas.microsoft.com/office/drawing/2014/main" val="1871813723"/>
                    </a:ext>
                  </a:extLst>
                </a:gridCol>
              </a:tblGrid>
              <a:tr h="308343">
                <a:tc>
                  <a:txBody>
                    <a:bodyPr/>
                    <a:lstStyle/>
                    <a:p>
                      <a:pPr algn="just">
                        <a:lnSpc>
                          <a:spcPct val="150000"/>
                        </a:lnSpc>
                        <a:spcAft>
                          <a:spcPts val="1200"/>
                        </a:spcAft>
                      </a:pPr>
                      <a:r>
                        <a:rPr lang="es-ES" sz="1600" dirty="0">
                          <a:effectLst/>
                        </a:rPr>
                        <a:t> Fuente</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95885" algn="just">
                        <a:lnSpc>
                          <a:spcPct val="150000"/>
                        </a:lnSpc>
                        <a:spcAft>
                          <a:spcPts val="1200"/>
                        </a:spcAft>
                      </a:pPr>
                      <a:r>
                        <a:rPr lang="es-ES" sz="1600" dirty="0">
                          <a:effectLst/>
                        </a:rPr>
                        <a:t>    SC            GL                 CM           </a:t>
                      </a:r>
                      <a:r>
                        <a:rPr lang="es-ES" sz="1600" dirty="0" err="1">
                          <a:effectLst/>
                        </a:rPr>
                        <a:t>Fc</a:t>
                      </a:r>
                      <a:r>
                        <a:rPr lang="es-ES" sz="1600" dirty="0">
                          <a:effectLst/>
                        </a:rPr>
                        <a:t>        Ft(0,05)     SIG</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26206450"/>
                  </a:ext>
                </a:extLst>
              </a:tr>
              <a:tr h="308453">
                <a:tc>
                  <a:txBody>
                    <a:bodyPr/>
                    <a:lstStyle/>
                    <a:p>
                      <a:pPr algn="just">
                        <a:lnSpc>
                          <a:spcPct val="150000"/>
                        </a:lnSpc>
                        <a:spcAft>
                          <a:spcPts val="1200"/>
                        </a:spcAft>
                      </a:pPr>
                      <a:r>
                        <a:rPr lang="es-ES" sz="1600" dirty="0">
                          <a:effectLst/>
                        </a:rPr>
                        <a:t> BLOQUE</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229235" algn="just">
                        <a:lnSpc>
                          <a:spcPct val="150000"/>
                        </a:lnSpc>
                        <a:spcAft>
                          <a:spcPts val="1200"/>
                        </a:spcAft>
                      </a:pPr>
                      <a:r>
                        <a:rPr lang="es-ES" sz="1600" dirty="0">
                          <a:effectLst/>
                        </a:rPr>
                        <a:t>  0,08      (b-1)=3          0,03            0,22         3,01         NS</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114522"/>
                  </a:ext>
                </a:extLst>
              </a:tr>
              <a:tr h="308453">
                <a:tc>
                  <a:txBody>
                    <a:bodyPr/>
                    <a:lstStyle/>
                    <a:p>
                      <a:pPr algn="just">
                        <a:lnSpc>
                          <a:spcPct val="150000"/>
                        </a:lnSpc>
                        <a:spcAft>
                          <a:spcPts val="1200"/>
                        </a:spcAft>
                      </a:pPr>
                      <a:r>
                        <a:rPr lang="es-ES" sz="1600" dirty="0">
                          <a:effectLst/>
                        </a:rPr>
                        <a:t> VARIEDAD (A) </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229235" algn="just">
                        <a:lnSpc>
                          <a:spcPct val="150000"/>
                        </a:lnSpc>
                        <a:spcAft>
                          <a:spcPts val="1200"/>
                        </a:spcAft>
                      </a:pPr>
                      <a:r>
                        <a:rPr lang="es-ES" sz="1600" dirty="0">
                          <a:effectLst/>
                        </a:rPr>
                        <a:t>  6,49      (a-1)=2          3,24             25,97      3,40          *</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76980827"/>
                  </a:ext>
                </a:extLst>
              </a:tr>
              <a:tr h="308453">
                <a:tc>
                  <a:txBody>
                    <a:bodyPr/>
                    <a:lstStyle/>
                    <a:p>
                      <a:pPr algn="just">
                        <a:lnSpc>
                          <a:spcPct val="150000"/>
                        </a:lnSpc>
                        <a:spcAft>
                          <a:spcPts val="1200"/>
                        </a:spcAft>
                      </a:pPr>
                      <a:r>
                        <a:rPr lang="es-BO" sz="1600" dirty="0">
                          <a:effectLst/>
                          <a:latin typeface="Arial" panose="020B0604020202020204" pitchFamily="34" charset="0"/>
                          <a:ea typeface="Times New Roman" panose="02020603050405020304" pitchFamily="18" charset="0"/>
                          <a:cs typeface="Times New Roman" panose="02020603050405020304" pitchFamily="18" charset="0"/>
                        </a:rPr>
                        <a:t>MAT. ORG (C)</a:t>
                      </a:r>
                    </a:p>
                  </a:txBody>
                  <a:tcPr marL="68580" marR="68580" marT="0" marB="0"/>
                </a:tc>
                <a:tc>
                  <a:txBody>
                    <a:bodyPr/>
                    <a:lstStyle/>
                    <a:p>
                      <a:pPr marL="229235" algn="just">
                        <a:lnSpc>
                          <a:spcPct val="150000"/>
                        </a:lnSpc>
                        <a:spcAft>
                          <a:spcPts val="1200"/>
                        </a:spcAft>
                      </a:pPr>
                      <a:r>
                        <a:rPr lang="es-BO" sz="1600" dirty="0">
                          <a:effectLst/>
                          <a:latin typeface="Arial" panose="020B0604020202020204" pitchFamily="34" charset="0"/>
                          <a:ea typeface="Times New Roman" panose="02020603050405020304" pitchFamily="18" charset="0"/>
                          <a:cs typeface="Times New Roman" panose="02020603050405020304" pitchFamily="18" charset="0"/>
                        </a:rPr>
                        <a:t>  2,23      (c-1)=2           1,12            8,93        3,40          *</a:t>
                      </a:r>
                    </a:p>
                  </a:txBody>
                  <a:tcPr marL="68580" marR="68580" marT="0" marB="0"/>
                </a:tc>
                <a:extLst>
                  <a:ext uri="{0D108BD9-81ED-4DB2-BD59-A6C34878D82A}">
                    <a16:rowId xmlns:a16="http://schemas.microsoft.com/office/drawing/2014/main" val="2931359530"/>
                  </a:ext>
                </a:extLst>
              </a:tr>
              <a:tr h="308453">
                <a:tc>
                  <a:txBody>
                    <a:bodyPr/>
                    <a:lstStyle/>
                    <a:p>
                      <a:pPr algn="just">
                        <a:lnSpc>
                          <a:spcPct val="150000"/>
                        </a:lnSpc>
                        <a:spcAft>
                          <a:spcPts val="1200"/>
                        </a:spcAft>
                      </a:pPr>
                      <a:r>
                        <a:rPr lang="es-BO" sz="1600" dirty="0">
                          <a:effectLst/>
                          <a:latin typeface="Arial" panose="020B0604020202020204" pitchFamily="34" charset="0"/>
                          <a:ea typeface="Times New Roman" panose="02020603050405020304" pitchFamily="18" charset="0"/>
                          <a:cs typeface="Times New Roman" panose="02020603050405020304" pitchFamily="18" charset="0"/>
                        </a:rPr>
                        <a:t>A * C</a:t>
                      </a:r>
                    </a:p>
                  </a:txBody>
                  <a:tcPr marL="68580" marR="68580" marT="0" marB="0"/>
                </a:tc>
                <a:tc>
                  <a:txBody>
                    <a:bodyPr/>
                    <a:lstStyle/>
                    <a:p>
                      <a:pPr marL="229235" algn="just">
                        <a:lnSpc>
                          <a:spcPct val="150000"/>
                        </a:lnSpc>
                        <a:spcAft>
                          <a:spcPts val="1200"/>
                        </a:spcAft>
                      </a:pPr>
                      <a:r>
                        <a:rPr lang="es-BO" sz="1600" dirty="0">
                          <a:effectLst/>
                          <a:latin typeface="Arial" panose="020B0604020202020204" pitchFamily="34" charset="0"/>
                          <a:ea typeface="Times New Roman" panose="02020603050405020304" pitchFamily="18" charset="0"/>
                          <a:cs typeface="Times New Roman" panose="02020603050405020304" pitchFamily="18" charset="0"/>
                        </a:rPr>
                        <a:t>  1,28     (a-1)(c-1)=4     0,32           2.56         2,78         NS</a:t>
                      </a:r>
                    </a:p>
                  </a:txBody>
                  <a:tcPr marL="68580" marR="68580" marT="0" marB="0"/>
                </a:tc>
                <a:extLst>
                  <a:ext uri="{0D108BD9-81ED-4DB2-BD59-A6C34878D82A}">
                    <a16:rowId xmlns:a16="http://schemas.microsoft.com/office/drawing/2014/main" val="1608556528"/>
                  </a:ext>
                </a:extLst>
              </a:tr>
              <a:tr h="308453">
                <a:tc>
                  <a:txBody>
                    <a:bodyPr/>
                    <a:lstStyle/>
                    <a:p>
                      <a:pPr algn="just">
                        <a:lnSpc>
                          <a:spcPct val="150000"/>
                        </a:lnSpc>
                        <a:spcAft>
                          <a:spcPts val="1200"/>
                        </a:spcAft>
                      </a:pPr>
                      <a:r>
                        <a:rPr lang="es-BO" sz="1600" dirty="0">
                          <a:effectLst/>
                          <a:latin typeface="Arial" panose="020B0604020202020204" pitchFamily="34" charset="0"/>
                          <a:ea typeface="Times New Roman" panose="02020603050405020304" pitchFamily="18" charset="0"/>
                          <a:cs typeface="Times New Roman" panose="02020603050405020304" pitchFamily="18" charset="0"/>
                        </a:rPr>
                        <a:t>Error</a:t>
                      </a:r>
                    </a:p>
                  </a:txBody>
                  <a:tcPr marL="68580" marR="68580" marT="0" marB="0"/>
                </a:tc>
                <a:tc>
                  <a:txBody>
                    <a:bodyPr/>
                    <a:lstStyle/>
                    <a:p>
                      <a:pPr marL="229235" algn="just">
                        <a:lnSpc>
                          <a:spcPct val="150000"/>
                        </a:lnSpc>
                        <a:spcAft>
                          <a:spcPts val="1200"/>
                        </a:spcAft>
                      </a:pPr>
                      <a:r>
                        <a:rPr lang="es-BO" sz="1600" dirty="0">
                          <a:effectLst/>
                          <a:latin typeface="Arial" panose="020B0604020202020204" pitchFamily="34" charset="0"/>
                          <a:ea typeface="Times New Roman" panose="02020603050405020304" pitchFamily="18" charset="0"/>
                          <a:cs typeface="Times New Roman" panose="02020603050405020304" pitchFamily="18" charset="0"/>
                        </a:rPr>
                        <a:t>  3,0    (ac-1)(b-1)=24    0,12 </a:t>
                      </a:r>
                    </a:p>
                  </a:txBody>
                  <a:tcPr marL="68580" marR="68580" marT="0" marB="0"/>
                </a:tc>
                <a:extLst>
                  <a:ext uri="{0D108BD9-81ED-4DB2-BD59-A6C34878D82A}">
                    <a16:rowId xmlns:a16="http://schemas.microsoft.com/office/drawing/2014/main" val="757511768"/>
                  </a:ext>
                </a:extLst>
              </a:tr>
              <a:tr h="308453">
                <a:tc>
                  <a:txBody>
                    <a:bodyPr/>
                    <a:lstStyle/>
                    <a:p>
                      <a:pPr algn="just">
                        <a:lnSpc>
                          <a:spcPct val="150000"/>
                        </a:lnSpc>
                        <a:spcAft>
                          <a:spcPts val="1200"/>
                        </a:spcAft>
                      </a:pPr>
                      <a:r>
                        <a:rPr lang="es-BO" sz="1600" dirty="0">
                          <a:effectLst/>
                          <a:latin typeface="Arial" panose="020B0604020202020204" pitchFamily="34" charset="0"/>
                          <a:ea typeface="Times New Roman" panose="02020603050405020304" pitchFamily="18" charset="0"/>
                          <a:cs typeface="Times New Roman" panose="02020603050405020304" pitchFamily="18" charset="0"/>
                        </a:rPr>
                        <a:t>TOTAL</a:t>
                      </a:r>
                    </a:p>
                  </a:txBody>
                  <a:tcPr marL="68580" marR="68580" marT="0" marB="0"/>
                </a:tc>
                <a:tc>
                  <a:txBody>
                    <a:bodyPr/>
                    <a:lstStyle/>
                    <a:p>
                      <a:pPr marL="229235" algn="just">
                        <a:lnSpc>
                          <a:spcPct val="150000"/>
                        </a:lnSpc>
                        <a:spcAft>
                          <a:spcPts val="1200"/>
                        </a:spcAft>
                      </a:pPr>
                      <a:r>
                        <a:rPr lang="es-BO" sz="1600" dirty="0">
                          <a:effectLst/>
                          <a:latin typeface="Arial" panose="020B0604020202020204" pitchFamily="34" charset="0"/>
                          <a:ea typeface="Times New Roman" panose="02020603050405020304" pitchFamily="18" charset="0"/>
                          <a:cs typeface="Times New Roman" panose="02020603050405020304" pitchFamily="18" charset="0"/>
                        </a:rPr>
                        <a:t>13,08  (abc-1)=35</a:t>
                      </a:r>
                    </a:p>
                  </a:txBody>
                  <a:tcPr marL="68580" marR="68580" marT="0" marB="0"/>
                </a:tc>
                <a:extLst>
                  <a:ext uri="{0D108BD9-81ED-4DB2-BD59-A6C34878D82A}">
                    <a16:rowId xmlns:a16="http://schemas.microsoft.com/office/drawing/2014/main" val="1192584630"/>
                  </a:ext>
                </a:extLst>
              </a:tr>
              <a:tr h="308453">
                <a:tc>
                  <a:txBody>
                    <a:bodyPr/>
                    <a:lstStyle/>
                    <a:p>
                      <a:pPr algn="just">
                        <a:lnSpc>
                          <a:spcPct val="150000"/>
                        </a:lnSpc>
                        <a:spcAft>
                          <a:spcPts val="1200"/>
                        </a:spcAft>
                      </a:pP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229235" algn="just">
                        <a:lnSpc>
                          <a:spcPct val="150000"/>
                        </a:lnSpc>
                        <a:spcAft>
                          <a:spcPts val="1200"/>
                        </a:spcAft>
                      </a:pP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19385739"/>
                  </a:ext>
                </a:extLst>
              </a:tr>
              <a:tr h="308343">
                <a:tc gridSpan="2">
                  <a:txBody>
                    <a:bodyPr/>
                    <a:lstStyle/>
                    <a:p>
                      <a:pPr algn="just">
                        <a:lnSpc>
                          <a:spcPct val="150000"/>
                        </a:lnSpc>
                        <a:spcAft>
                          <a:spcPts val="1200"/>
                        </a:spcAft>
                      </a:pPr>
                      <a:r>
                        <a:rPr lang="es-ES" sz="1600" dirty="0">
                          <a:effectLst/>
                        </a:rPr>
                        <a:t> CV = 23,89 %      </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BO"/>
                    </a:p>
                  </a:txBody>
                  <a:tcPr/>
                </a:tc>
                <a:extLst>
                  <a:ext uri="{0D108BD9-81ED-4DB2-BD59-A6C34878D82A}">
                    <a16:rowId xmlns:a16="http://schemas.microsoft.com/office/drawing/2014/main" val="1243699867"/>
                  </a:ext>
                </a:extLst>
              </a:tr>
            </a:tbl>
          </a:graphicData>
        </a:graphic>
      </p:graphicFrame>
      <p:pic>
        <p:nvPicPr>
          <p:cNvPr id="4" name="Marcador de contenido 4">
            <a:extLst>
              <a:ext uri="{FF2B5EF4-FFF2-40B4-BE49-F238E27FC236}">
                <a16:creationId xmlns:a16="http://schemas.microsoft.com/office/drawing/2014/main" id="{BF3DCD6D-0C6B-49CC-9EB3-65EA1E0B5B1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8114" y="0"/>
            <a:ext cx="2423886" cy="6858000"/>
          </a:xfrm>
          <a:prstGeom prst="rect">
            <a:avLst/>
          </a:prstGeom>
          <a:ln>
            <a:noFill/>
          </a:ln>
          <a:effectLst>
            <a:outerShdw blurRad="292100" dist="139700" dir="2700000" algn="tl" rotWithShape="0">
              <a:srgbClr val="333333">
                <a:alpha val="65000"/>
              </a:srgbClr>
            </a:outerShdw>
          </a:effectLst>
        </p:spPr>
      </p:pic>
      <p:sp>
        <p:nvSpPr>
          <p:cNvPr id="6" name="CuadroTexto 5">
            <a:extLst>
              <a:ext uri="{FF2B5EF4-FFF2-40B4-BE49-F238E27FC236}">
                <a16:creationId xmlns:a16="http://schemas.microsoft.com/office/drawing/2014/main" id="{386B6C99-5D8A-4B8D-98FC-471B83C67316}"/>
              </a:ext>
            </a:extLst>
          </p:cNvPr>
          <p:cNvSpPr txBox="1"/>
          <p:nvPr/>
        </p:nvSpPr>
        <p:spPr>
          <a:xfrm>
            <a:off x="1213450" y="131796"/>
            <a:ext cx="6876665" cy="57490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65760" indent="-365760" algn="just">
              <a:lnSpc>
                <a:spcPct val="150000"/>
              </a:lnSpc>
              <a:spcAft>
                <a:spcPts val="600"/>
              </a:spcAft>
            </a:pPr>
            <a:r>
              <a:rPr lang="es-BO" sz="2400" b="1" dirty="0">
                <a:latin typeface="+mj-lt"/>
                <a:ea typeface="Times New Roman" panose="02020603050405020304" pitchFamily="18" charset="0"/>
                <a:cs typeface="Times New Roman" panose="02020603050405020304" pitchFamily="18" charset="0"/>
              </a:rPr>
              <a:t>RESULTADOS Y ANALISIS</a:t>
            </a:r>
            <a:endParaRPr lang="es-BO" sz="2400" b="1" dirty="0">
              <a:effectLst/>
              <a:latin typeface="+mj-lt"/>
              <a:ea typeface="Times New Roman" panose="02020603050405020304" pitchFamily="18" charset="0"/>
              <a:cs typeface="Times New Roman" panose="02020603050405020304" pitchFamily="18" charset="0"/>
            </a:endParaRPr>
          </a:p>
        </p:txBody>
      </p:sp>
      <p:sp>
        <p:nvSpPr>
          <p:cNvPr id="7" name="Rectángulo 6">
            <a:extLst>
              <a:ext uri="{FF2B5EF4-FFF2-40B4-BE49-F238E27FC236}">
                <a16:creationId xmlns:a16="http://schemas.microsoft.com/office/drawing/2014/main" id="{87D2A15A-E536-4940-85A5-A31A884878C0}"/>
              </a:ext>
            </a:extLst>
          </p:cNvPr>
          <p:cNvSpPr/>
          <p:nvPr/>
        </p:nvSpPr>
        <p:spPr>
          <a:xfrm>
            <a:off x="7946881" y="1897424"/>
            <a:ext cx="1116000" cy="324000"/>
          </a:xfrm>
          <a:prstGeom prst="rect">
            <a:avLst/>
          </a:prstGeom>
          <a:noFill/>
          <a:ln w="444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9" name="Rectángulo 8">
            <a:extLst>
              <a:ext uri="{FF2B5EF4-FFF2-40B4-BE49-F238E27FC236}">
                <a16:creationId xmlns:a16="http://schemas.microsoft.com/office/drawing/2014/main" id="{A9146D62-9313-4D1A-9AEC-1E66D56E7830}"/>
              </a:ext>
            </a:extLst>
          </p:cNvPr>
          <p:cNvSpPr/>
          <p:nvPr/>
        </p:nvSpPr>
        <p:spPr>
          <a:xfrm>
            <a:off x="7907560" y="1602354"/>
            <a:ext cx="1081457" cy="324000"/>
          </a:xfrm>
          <a:prstGeom prst="rect">
            <a:avLst/>
          </a:prstGeom>
          <a:noFill/>
          <a:ln w="444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0" name="Rectángulo: esquinas redondeadas 9">
            <a:extLst>
              <a:ext uri="{FF2B5EF4-FFF2-40B4-BE49-F238E27FC236}">
                <a16:creationId xmlns:a16="http://schemas.microsoft.com/office/drawing/2014/main" id="{4271E0FD-2181-4A6F-BE4A-369A447A48D3}"/>
              </a:ext>
            </a:extLst>
          </p:cNvPr>
          <p:cNvSpPr/>
          <p:nvPr/>
        </p:nvSpPr>
        <p:spPr>
          <a:xfrm>
            <a:off x="991893" y="3843783"/>
            <a:ext cx="8776222" cy="2835986"/>
          </a:xfrm>
          <a:prstGeom prst="roundRect">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s-ES"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El coeficiente de Variación muestra un valor de 23,89 % y está dentro del rango permitido de 0 a 30 %. Por tanto, se puede asumir que los datos y errores están distribuidos normalmente. Según la Tabla 3, se puede observar que para no existen diferencias estadísticas al 5 % de probabilidad para el factor Bloques y la interacción Materia Orgánica por Variedades de quinua. Sin embargo, se encontraron diferencias significativas para el factor Materia orgánica y el factor Variedades de quinua. Por tanto, para analizar los factores significativos se realizó las pruebas de comparación de medias de Duncan al 5 % de probabilidad</a:t>
            </a:r>
            <a:endParaRPr lang="es-BO" sz="18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1417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4">
            <a:extLst>
              <a:ext uri="{FF2B5EF4-FFF2-40B4-BE49-F238E27FC236}">
                <a16:creationId xmlns:a16="http://schemas.microsoft.com/office/drawing/2014/main" id="{BF3DCD6D-0C6B-49CC-9EB3-65EA1E0B5B1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8114" y="0"/>
            <a:ext cx="2423886" cy="6858000"/>
          </a:xfrm>
          <a:prstGeom prst="rect">
            <a:avLst/>
          </a:prstGeom>
          <a:ln>
            <a:noFill/>
          </a:ln>
          <a:effectLst>
            <a:outerShdw blurRad="292100" dist="139700" dir="2700000" algn="tl" rotWithShape="0">
              <a:srgbClr val="333333">
                <a:alpha val="65000"/>
              </a:srgbClr>
            </a:outerShdw>
          </a:effectLst>
        </p:spPr>
      </p:pic>
      <p:sp>
        <p:nvSpPr>
          <p:cNvPr id="7" name="CuadroTexto 6">
            <a:extLst>
              <a:ext uri="{FF2B5EF4-FFF2-40B4-BE49-F238E27FC236}">
                <a16:creationId xmlns:a16="http://schemas.microsoft.com/office/drawing/2014/main" id="{935D795D-8FAB-434E-A070-9F379886624C}"/>
              </a:ext>
            </a:extLst>
          </p:cNvPr>
          <p:cNvSpPr txBox="1"/>
          <p:nvPr/>
        </p:nvSpPr>
        <p:spPr>
          <a:xfrm>
            <a:off x="891153" y="91294"/>
            <a:ext cx="9236989" cy="5078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65760" indent="-365760" algn="just">
              <a:lnSpc>
                <a:spcPct val="150000"/>
              </a:lnSpc>
              <a:spcAft>
                <a:spcPts val="600"/>
              </a:spcAft>
            </a:pPr>
            <a:r>
              <a:rPr lang="es-BO" b="1" dirty="0">
                <a:latin typeface="+mj-lt"/>
                <a:ea typeface="Times New Roman" panose="02020603050405020304" pitchFamily="18" charset="0"/>
                <a:cs typeface="Times New Roman" panose="02020603050405020304" pitchFamily="18" charset="0"/>
              </a:rPr>
              <a:t>Tabla 4. Comparación de medias de Duncan para Factor A: Materia </a:t>
            </a:r>
            <a:r>
              <a:rPr lang="es-BO" b="1" dirty="0" err="1">
                <a:latin typeface="+mj-lt"/>
                <a:ea typeface="Times New Roman" panose="02020603050405020304" pitchFamily="18" charset="0"/>
                <a:cs typeface="Times New Roman" panose="02020603050405020304" pitchFamily="18" charset="0"/>
              </a:rPr>
              <a:t>Organica</a:t>
            </a:r>
            <a:r>
              <a:rPr lang="es-BO" b="1" dirty="0">
                <a:latin typeface="+mj-lt"/>
                <a:ea typeface="Times New Roman" panose="02020603050405020304" pitchFamily="18" charset="0"/>
                <a:cs typeface="Times New Roman" panose="02020603050405020304" pitchFamily="18" charset="0"/>
              </a:rPr>
              <a:t> </a:t>
            </a:r>
            <a:endParaRPr lang="es-BO" b="1" dirty="0">
              <a:effectLst/>
              <a:latin typeface="+mj-lt"/>
              <a:ea typeface="Times New Roman" panose="02020603050405020304" pitchFamily="18" charset="0"/>
              <a:cs typeface="Times New Roman" panose="02020603050405020304" pitchFamily="18" charset="0"/>
            </a:endParaRPr>
          </a:p>
        </p:txBody>
      </p:sp>
      <p:graphicFrame>
        <p:nvGraphicFramePr>
          <p:cNvPr id="8" name="Tabla 7">
            <a:extLst>
              <a:ext uri="{FF2B5EF4-FFF2-40B4-BE49-F238E27FC236}">
                <a16:creationId xmlns:a16="http://schemas.microsoft.com/office/drawing/2014/main" id="{F766E847-F386-42F8-BB5C-CE2680CDB161}"/>
              </a:ext>
            </a:extLst>
          </p:cNvPr>
          <p:cNvGraphicFramePr>
            <a:graphicFrameLocks noGrp="1"/>
          </p:cNvGraphicFramePr>
          <p:nvPr>
            <p:extLst>
              <p:ext uri="{D42A27DB-BD31-4B8C-83A1-F6EECF244321}">
                <p14:modId xmlns:p14="http://schemas.microsoft.com/office/powerpoint/2010/main" val="4137889306"/>
              </p:ext>
            </p:extLst>
          </p:nvPr>
        </p:nvGraphicFramePr>
        <p:xfrm>
          <a:off x="2306422" y="737625"/>
          <a:ext cx="5485856" cy="1940983"/>
        </p:xfrm>
        <a:graphic>
          <a:graphicData uri="http://schemas.openxmlformats.org/drawingml/2006/table">
            <a:tbl>
              <a:tblPr firstRow="1" firstCol="1" bandRow="1">
                <a:tableStyleId>{72833802-FEF1-4C79-8D5D-14CF1EAF98D9}</a:tableStyleId>
              </a:tblPr>
              <a:tblGrid>
                <a:gridCol w="1371464">
                  <a:extLst>
                    <a:ext uri="{9D8B030D-6E8A-4147-A177-3AD203B41FA5}">
                      <a16:colId xmlns:a16="http://schemas.microsoft.com/office/drawing/2014/main" val="463053758"/>
                    </a:ext>
                  </a:extLst>
                </a:gridCol>
                <a:gridCol w="1371464">
                  <a:extLst>
                    <a:ext uri="{9D8B030D-6E8A-4147-A177-3AD203B41FA5}">
                      <a16:colId xmlns:a16="http://schemas.microsoft.com/office/drawing/2014/main" val="206015727"/>
                    </a:ext>
                  </a:extLst>
                </a:gridCol>
                <a:gridCol w="1371464">
                  <a:extLst>
                    <a:ext uri="{9D8B030D-6E8A-4147-A177-3AD203B41FA5}">
                      <a16:colId xmlns:a16="http://schemas.microsoft.com/office/drawing/2014/main" val="145878392"/>
                    </a:ext>
                  </a:extLst>
                </a:gridCol>
                <a:gridCol w="1371464">
                  <a:extLst>
                    <a:ext uri="{9D8B030D-6E8A-4147-A177-3AD203B41FA5}">
                      <a16:colId xmlns:a16="http://schemas.microsoft.com/office/drawing/2014/main" val="1323438335"/>
                    </a:ext>
                  </a:extLst>
                </a:gridCol>
              </a:tblGrid>
              <a:tr h="367295">
                <a:tc>
                  <a:txBody>
                    <a:bodyPr/>
                    <a:lstStyle/>
                    <a:p>
                      <a:pPr algn="ctr">
                        <a:lnSpc>
                          <a:spcPct val="150000"/>
                        </a:lnSpc>
                        <a:spcAft>
                          <a:spcPts val="1200"/>
                        </a:spcAft>
                      </a:pPr>
                      <a:r>
                        <a:rPr lang="es-ES" sz="1600" dirty="0">
                          <a:effectLst/>
                        </a:rPr>
                        <a:t>Tratamiento</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200"/>
                        </a:spcAft>
                      </a:pPr>
                      <a:r>
                        <a:rPr lang="es-ES" sz="1600" dirty="0">
                          <a:effectLst/>
                        </a:rPr>
                        <a:t>Media</a:t>
                      </a:r>
                    </a:p>
                    <a:p>
                      <a:pPr algn="ctr">
                        <a:lnSpc>
                          <a:spcPct val="150000"/>
                        </a:lnSpc>
                        <a:spcAft>
                          <a:spcPts val="1200"/>
                        </a:spcAft>
                      </a:pPr>
                      <a:r>
                        <a:rPr lang="es-ES" sz="1600" dirty="0" err="1">
                          <a:effectLst/>
                          <a:latin typeface="Arial" panose="020B0604020202020204" pitchFamily="34" charset="0"/>
                          <a:ea typeface="Times New Roman" panose="02020603050405020304" pitchFamily="18" charset="0"/>
                          <a:cs typeface="Times New Roman" panose="02020603050405020304" pitchFamily="18" charset="0"/>
                        </a:rPr>
                        <a:t>Tn</a:t>
                      </a:r>
                      <a:r>
                        <a:rPr lang="es-ES" sz="1600" dirty="0">
                          <a:effectLst/>
                          <a:latin typeface="Arial" panose="020B0604020202020204" pitchFamily="34" charset="0"/>
                          <a:ea typeface="Times New Roman" panose="02020603050405020304" pitchFamily="18" charset="0"/>
                          <a:cs typeface="Times New Roman" panose="02020603050405020304" pitchFamily="18" charset="0"/>
                        </a:rPr>
                        <a:t>/ha</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200"/>
                        </a:spcAft>
                      </a:pPr>
                      <a:r>
                        <a:rPr lang="es-ES" sz="1600">
                          <a:effectLst/>
                        </a:rPr>
                        <a:t>n</a:t>
                      </a:r>
                      <a:endParaRPr lang="es-BO"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200"/>
                        </a:spcAft>
                      </a:pPr>
                      <a:r>
                        <a:rPr lang="es-ES" sz="1600" dirty="0">
                          <a:effectLst/>
                        </a:rPr>
                        <a:t>Duncan </a:t>
                      </a:r>
                    </a:p>
                    <a:p>
                      <a:pPr algn="ctr">
                        <a:lnSpc>
                          <a:spcPct val="150000"/>
                        </a:lnSpc>
                        <a:spcAft>
                          <a:spcPts val="1200"/>
                        </a:spcAft>
                      </a:pPr>
                      <a:r>
                        <a:rPr lang="es-ES" sz="1600" dirty="0">
                          <a:effectLst/>
                        </a:rPr>
                        <a:t>(α = 0,05)</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3626696"/>
                  </a:ext>
                </a:extLst>
              </a:tr>
              <a:tr h="367425">
                <a:tc>
                  <a:txBody>
                    <a:bodyPr/>
                    <a:lstStyle/>
                    <a:p>
                      <a:pPr algn="just">
                        <a:lnSpc>
                          <a:spcPct val="150000"/>
                        </a:lnSpc>
                        <a:spcAft>
                          <a:spcPts val="1200"/>
                        </a:spcAft>
                      </a:pPr>
                      <a:r>
                        <a:rPr lang="es-ES" sz="1600" dirty="0">
                          <a:effectLst/>
                        </a:rPr>
                        <a:t>a</a:t>
                      </a:r>
                      <a:r>
                        <a:rPr lang="es-ES" sz="1600" baseline="-25000" dirty="0">
                          <a:effectLst/>
                        </a:rPr>
                        <a:t>2 </a:t>
                      </a:r>
                      <a:r>
                        <a:rPr lang="es-ES" sz="1600" dirty="0">
                          <a:effectLst/>
                        </a:rPr>
                        <a:t>(30 t/ha)           </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200"/>
                        </a:spcAft>
                      </a:pPr>
                      <a:r>
                        <a:rPr lang="es-ES" sz="1600" dirty="0">
                          <a:effectLst/>
                        </a:rPr>
                        <a:t>1,85     </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200"/>
                        </a:spcAft>
                      </a:pPr>
                      <a:r>
                        <a:rPr lang="es-ES" sz="1600">
                          <a:effectLst/>
                        </a:rPr>
                        <a:t>12</a:t>
                      </a:r>
                      <a:endParaRPr lang="es-BO"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200"/>
                        </a:spcAft>
                      </a:pPr>
                      <a:r>
                        <a:rPr lang="es-ES" sz="1600">
                          <a:effectLst/>
                        </a:rPr>
                        <a:t>     A</a:t>
                      </a:r>
                      <a:endParaRPr lang="es-BO"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30918559"/>
                  </a:ext>
                </a:extLst>
              </a:tr>
              <a:tr h="367425">
                <a:tc>
                  <a:txBody>
                    <a:bodyPr/>
                    <a:lstStyle/>
                    <a:p>
                      <a:pPr algn="just">
                        <a:lnSpc>
                          <a:spcPct val="150000"/>
                        </a:lnSpc>
                        <a:spcAft>
                          <a:spcPts val="1200"/>
                        </a:spcAft>
                      </a:pPr>
                      <a:r>
                        <a:rPr lang="es-ES" sz="1600" dirty="0">
                          <a:effectLst/>
                        </a:rPr>
                        <a:t>a</a:t>
                      </a:r>
                      <a:r>
                        <a:rPr lang="es-ES" sz="1600" baseline="-25000" dirty="0">
                          <a:effectLst/>
                        </a:rPr>
                        <a:t>3</a:t>
                      </a:r>
                      <a:r>
                        <a:rPr lang="es-ES" sz="1600" dirty="0">
                          <a:effectLst/>
                        </a:rPr>
                        <a:t> (60 t/ha)  </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200"/>
                        </a:spcAft>
                      </a:pPr>
                      <a:r>
                        <a:rPr lang="es-ES" sz="1600" dirty="0">
                          <a:effectLst/>
                        </a:rPr>
                        <a:t>1,77     </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200"/>
                        </a:spcAft>
                      </a:pPr>
                      <a:r>
                        <a:rPr lang="es-ES" sz="1600">
                          <a:effectLst/>
                        </a:rPr>
                        <a:t>12</a:t>
                      </a:r>
                      <a:endParaRPr lang="es-BO"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200"/>
                        </a:spcAft>
                      </a:pPr>
                      <a:r>
                        <a:rPr lang="es-ES" sz="1600">
                          <a:effectLst/>
                        </a:rPr>
                        <a:t>     A   </a:t>
                      </a:r>
                      <a:endParaRPr lang="es-BO"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52145385"/>
                  </a:ext>
                </a:extLst>
              </a:tr>
              <a:tr h="367425">
                <a:tc>
                  <a:txBody>
                    <a:bodyPr/>
                    <a:lstStyle/>
                    <a:p>
                      <a:pPr algn="just">
                        <a:lnSpc>
                          <a:spcPct val="150000"/>
                        </a:lnSpc>
                        <a:spcAft>
                          <a:spcPts val="1200"/>
                        </a:spcAft>
                      </a:pPr>
                      <a:r>
                        <a:rPr lang="es-ES" sz="1600" dirty="0">
                          <a:effectLst/>
                        </a:rPr>
                        <a:t>a</a:t>
                      </a:r>
                      <a:r>
                        <a:rPr lang="es-ES" sz="1600" baseline="-25000" dirty="0">
                          <a:effectLst/>
                        </a:rPr>
                        <a:t>1</a:t>
                      </a:r>
                      <a:r>
                        <a:rPr lang="es-ES" sz="1600" dirty="0">
                          <a:effectLst/>
                        </a:rPr>
                        <a:t> (0 t/ha)    </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200"/>
                        </a:spcAft>
                      </a:pPr>
                      <a:r>
                        <a:rPr lang="es-ES" sz="1600" dirty="0">
                          <a:effectLst/>
                        </a:rPr>
                        <a:t> 0,92         </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200"/>
                        </a:spcAft>
                      </a:pPr>
                      <a:r>
                        <a:rPr lang="es-ES" sz="1600">
                          <a:effectLst/>
                        </a:rPr>
                        <a:t>12</a:t>
                      </a:r>
                      <a:endParaRPr lang="es-BO"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200"/>
                        </a:spcAft>
                      </a:pPr>
                      <a:r>
                        <a:rPr lang="es-ES" sz="1600" dirty="0">
                          <a:effectLst/>
                        </a:rPr>
                        <a:t>B</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34522638"/>
                  </a:ext>
                </a:extLst>
              </a:tr>
            </a:tbl>
          </a:graphicData>
        </a:graphic>
      </p:graphicFrame>
      <p:sp>
        <p:nvSpPr>
          <p:cNvPr id="12" name="Rectángulo: esquinas redondeadas 9">
            <a:extLst>
              <a:ext uri="{FF2B5EF4-FFF2-40B4-BE49-F238E27FC236}">
                <a16:creationId xmlns:a16="http://schemas.microsoft.com/office/drawing/2014/main" id="{4271E0FD-2181-4A6F-BE4A-369A447A48D3}"/>
              </a:ext>
            </a:extLst>
          </p:cNvPr>
          <p:cNvSpPr/>
          <p:nvPr/>
        </p:nvSpPr>
        <p:spPr>
          <a:xfrm>
            <a:off x="991892" y="2944678"/>
            <a:ext cx="8776222" cy="2642460"/>
          </a:xfrm>
          <a:prstGeom prst="roundRect">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nSpc>
                <a:spcPct val="150000"/>
              </a:lnSpc>
            </a:pPr>
            <a:r>
              <a:rPr lang="es-ES"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En la Tabla 4, se observa no existen diferencias significativas entre el nivel de 30 t/ha y 60 t/ha con rendimientos de 1,85 kg/ha y 1,77 kg/ha, respectivamente. Por otro lado, los niveles de 30 y 60 t/ha presentan diferencias significativas respecto al nivel de 0 t/ha (testigo) con un rendimiento de 0,92 t/ha.</a:t>
            </a:r>
            <a:endParaRPr lang="es-BO" sz="18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8094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4">
            <a:extLst>
              <a:ext uri="{FF2B5EF4-FFF2-40B4-BE49-F238E27FC236}">
                <a16:creationId xmlns:a16="http://schemas.microsoft.com/office/drawing/2014/main" id="{BF3DCD6D-0C6B-49CC-9EB3-65EA1E0B5B1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8114" y="0"/>
            <a:ext cx="2423886" cy="6858000"/>
          </a:xfrm>
          <a:prstGeom prst="rect">
            <a:avLst/>
          </a:prstGeom>
          <a:ln>
            <a:noFill/>
          </a:ln>
          <a:effectLst>
            <a:outerShdw blurRad="292100" dist="139700" dir="2700000" algn="tl" rotWithShape="0">
              <a:srgbClr val="333333">
                <a:alpha val="65000"/>
              </a:srgbClr>
            </a:outerShdw>
          </a:effectLst>
        </p:spPr>
      </p:pic>
      <p:sp>
        <p:nvSpPr>
          <p:cNvPr id="7" name="CuadroTexto 6">
            <a:extLst>
              <a:ext uri="{FF2B5EF4-FFF2-40B4-BE49-F238E27FC236}">
                <a16:creationId xmlns:a16="http://schemas.microsoft.com/office/drawing/2014/main" id="{935D795D-8FAB-434E-A070-9F379886624C}"/>
              </a:ext>
            </a:extLst>
          </p:cNvPr>
          <p:cNvSpPr txBox="1"/>
          <p:nvPr/>
        </p:nvSpPr>
        <p:spPr>
          <a:xfrm>
            <a:off x="891153" y="91294"/>
            <a:ext cx="9236989" cy="45429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65760" indent="-365760" algn="just">
              <a:lnSpc>
                <a:spcPct val="150000"/>
              </a:lnSpc>
              <a:spcAft>
                <a:spcPts val="600"/>
              </a:spcAft>
            </a:pPr>
            <a:r>
              <a:rPr lang="es-BO" b="1" dirty="0">
                <a:latin typeface="+mj-lt"/>
                <a:ea typeface="Times New Roman" panose="02020603050405020304" pitchFamily="18" charset="0"/>
                <a:cs typeface="Times New Roman" panose="02020603050405020304" pitchFamily="18" charset="0"/>
              </a:rPr>
              <a:t>Tabla 5. Comparación de medias de Duncan para Factor C: Variedades Quinua </a:t>
            </a:r>
            <a:endParaRPr lang="es-BO" b="1" dirty="0">
              <a:effectLst/>
              <a:latin typeface="+mj-lt"/>
              <a:ea typeface="Times New Roman" panose="02020603050405020304" pitchFamily="18" charset="0"/>
              <a:cs typeface="Times New Roman" panose="02020603050405020304" pitchFamily="18" charset="0"/>
            </a:endParaRPr>
          </a:p>
        </p:txBody>
      </p:sp>
      <p:graphicFrame>
        <p:nvGraphicFramePr>
          <p:cNvPr id="8" name="Tabla 7">
            <a:extLst>
              <a:ext uri="{FF2B5EF4-FFF2-40B4-BE49-F238E27FC236}">
                <a16:creationId xmlns:a16="http://schemas.microsoft.com/office/drawing/2014/main" id="{F766E847-F386-42F8-BB5C-CE2680CDB161}"/>
              </a:ext>
            </a:extLst>
          </p:cNvPr>
          <p:cNvGraphicFramePr>
            <a:graphicFrameLocks noGrp="1"/>
          </p:cNvGraphicFramePr>
          <p:nvPr>
            <p:extLst>
              <p:ext uri="{D42A27DB-BD31-4B8C-83A1-F6EECF244321}">
                <p14:modId xmlns:p14="http://schemas.microsoft.com/office/powerpoint/2010/main" val="4168814930"/>
              </p:ext>
            </p:extLst>
          </p:nvPr>
        </p:nvGraphicFramePr>
        <p:xfrm>
          <a:off x="1735810" y="737625"/>
          <a:ext cx="6056468" cy="1940983"/>
        </p:xfrm>
        <a:graphic>
          <a:graphicData uri="http://schemas.openxmlformats.org/drawingml/2006/table">
            <a:tbl>
              <a:tblPr firstRow="1" firstCol="1" bandRow="1">
                <a:tableStyleId>{72833802-FEF1-4C79-8D5D-14CF1EAF98D9}</a:tableStyleId>
              </a:tblPr>
              <a:tblGrid>
                <a:gridCol w="1514117">
                  <a:extLst>
                    <a:ext uri="{9D8B030D-6E8A-4147-A177-3AD203B41FA5}">
                      <a16:colId xmlns:a16="http://schemas.microsoft.com/office/drawing/2014/main" val="463053758"/>
                    </a:ext>
                  </a:extLst>
                </a:gridCol>
                <a:gridCol w="1514117">
                  <a:extLst>
                    <a:ext uri="{9D8B030D-6E8A-4147-A177-3AD203B41FA5}">
                      <a16:colId xmlns:a16="http://schemas.microsoft.com/office/drawing/2014/main" val="206015727"/>
                    </a:ext>
                  </a:extLst>
                </a:gridCol>
                <a:gridCol w="1514117">
                  <a:extLst>
                    <a:ext uri="{9D8B030D-6E8A-4147-A177-3AD203B41FA5}">
                      <a16:colId xmlns:a16="http://schemas.microsoft.com/office/drawing/2014/main" val="145878392"/>
                    </a:ext>
                  </a:extLst>
                </a:gridCol>
                <a:gridCol w="1514117">
                  <a:extLst>
                    <a:ext uri="{9D8B030D-6E8A-4147-A177-3AD203B41FA5}">
                      <a16:colId xmlns:a16="http://schemas.microsoft.com/office/drawing/2014/main" val="1323438335"/>
                    </a:ext>
                  </a:extLst>
                </a:gridCol>
              </a:tblGrid>
              <a:tr h="367295">
                <a:tc>
                  <a:txBody>
                    <a:bodyPr/>
                    <a:lstStyle/>
                    <a:p>
                      <a:pPr algn="ctr">
                        <a:lnSpc>
                          <a:spcPct val="150000"/>
                        </a:lnSpc>
                        <a:spcAft>
                          <a:spcPts val="1200"/>
                        </a:spcAft>
                      </a:pPr>
                      <a:r>
                        <a:rPr lang="es-ES" sz="1600" dirty="0">
                          <a:effectLst/>
                        </a:rPr>
                        <a:t>Tratamiento</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200"/>
                        </a:spcAft>
                      </a:pPr>
                      <a:r>
                        <a:rPr lang="es-ES" sz="1600" dirty="0">
                          <a:effectLst/>
                        </a:rPr>
                        <a:t>Media</a:t>
                      </a:r>
                    </a:p>
                    <a:p>
                      <a:pPr algn="ctr">
                        <a:lnSpc>
                          <a:spcPct val="150000"/>
                        </a:lnSpc>
                        <a:spcAft>
                          <a:spcPts val="1200"/>
                        </a:spcAft>
                      </a:pPr>
                      <a:r>
                        <a:rPr lang="es-ES" sz="1600" dirty="0" err="1">
                          <a:effectLst/>
                          <a:latin typeface="Arial" panose="020B0604020202020204" pitchFamily="34" charset="0"/>
                          <a:ea typeface="Times New Roman" panose="02020603050405020304" pitchFamily="18" charset="0"/>
                          <a:cs typeface="Times New Roman" panose="02020603050405020304" pitchFamily="18" charset="0"/>
                        </a:rPr>
                        <a:t>Tn</a:t>
                      </a:r>
                      <a:r>
                        <a:rPr lang="es-ES" sz="1600" dirty="0">
                          <a:effectLst/>
                          <a:latin typeface="Arial" panose="020B0604020202020204" pitchFamily="34" charset="0"/>
                          <a:ea typeface="Times New Roman" panose="02020603050405020304" pitchFamily="18" charset="0"/>
                          <a:cs typeface="Times New Roman" panose="02020603050405020304" pitchFamily="18" charset="0"/>
                        </a:rPr>
                        <a:t>/ha</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200"/>
                        </a:spcAft>
                      </a:pPr>
                      <a:r>
                        <a:rPr lang="es-ES" sz="1600">
                          <a:effectLst/>
                        </a:rPr>
                        <a:t>n</a:t>
                      </a:r>
                      <a:endParaRPr lang="es-BO"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200"/>
                        </a:spcAft>
                      </a:pPr>
                      <a:r>
                        <a:rPr lang="es-ES" sz="1600" dirty="0">
                          <a:effectLst/>
                        </a:rPr>
                        <a:t>Duncan </a:t>
                      </a:r>
                    </a:p>
                    <a:p>
                      <a:pPr algn="ctr">
                        <a:lnSpc>
                          <a:spcPct val="150000"/>
                        </a:lnSpc>
                        <a:spcAft>
                          <a:spcPts val="1200"/>
                        </a:spcAft>
                      </a:pPr>
                      <a:r>
                        <a:rPr lang="es-ES" sz="1600" dirty="0">
                          <a:effectLst/>
                        </a:rPr>
                        <a:t>(α = 0,05)</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3626696"/>
                  </a:ext>
                </a:extLst>
              </a:tr>
              <a:tr h="367425">
                <a:tc>
                  <a:txBody>
                    <a:bodyPr/>
                    <a:lstStyle/>
                    <a:p>
                      <a:pPr algn="just">
                        <a:lnSpc>
                          <a:spcPct val="150000"/>
                        </a:lnSpc>
                        <a:spcAft>
                          <a:spcPts val="1200"/>
                        </a:spcAft>
                      </a:pPr>
                      <a:r>
                        <a:rPr lang="es-ES" sz="1600" dirty="0" err="1">
                          <a:effectLst/>
                        </a:rPr>
                        <a:t>Chucapaca</a:t>
                      </a:r>
                      <a:r>
                        <a:rPr lang="es-ES" sz="1600" dirty="0">
                          <a:effectLst/>
                        </a:rPr>
                        <a:t>          </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200"/>
                        </a:spcAft>
                      </a:pPr>
                      <a:r>
                        <a:rPr lang="es-ES" sz="1600" dirty="0">
                          <a:effectLst/>
                        </a:rPr>
                        <a:t>1,84     </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200"/>
                        </a:spcAft>
                      </a:pPr>
                      <a:r>
                        <a:rPr lang="es-ES" sz="1600">
                          <a:effectLst/>
                        </a:rPr>
                        <a:t>12</a:t>
                      </a:r>
                      <a:endParaRPr lang="es-BO"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200"/>
                        </a:spcAft>
                      </a:pPr>
                      <a:r>
                        <a:rPr lang="es-ES" sz="1600">
                          <a:effectLst/>
                        </a:rPr>
                        <a:t>     A</a:t>
                      </a:r>
                      <a:endParaRPr lang="es-BO"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30918559"/>
                  </a:ext>
                </a:extLst>
              </a:tr>
              <a:tr h="367425">
                <a:tc>
                  <a:txBody>
                    <a:bodyPr/>
                    <a:lstStyle/>
                    <a:p>
                      <a:pPr algn="just">
                        <a:lnSpc>
                          <a:spcPct val="150000"/>
                        </a:lnSpc>
                        <a:spcAft>
                          <a:spcPts val="1200"/>
                        </a:spcAft>
                      </a:pPr>
                      <a:r>
                        <a:rPr lang="es-ES" sz="1600" dirty="0">
                          <a:effectLst/>
                        </a:rPr>
                        <a:t>Blanquita </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200"/>
                        </a:spcAft>
                      </a:pPr>
                      <a:r>
                        <a:rPr lang="es-ES" sz="1600" dirty="0">
                          <a:effectLst/>
                        </a:rPr>
                        <a:t>1,51     </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200"/>
                        </a:spcAft>
                      </a:pPr>
                      <a:r>
                        <a:rPr lang="es-ES" sz="1600">
                          <a:effectLst/>
                        </a:rPr>
                        <a:t>12</a:t>
                      </a:r>
                      <a:endParaRPr lang="es-BO"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200"/>
                        </a:spcAft>
                      </a:pPr>
                      <a:r>
                        <a:rPr lang="es-ES" sz="1600" dirty="0">
                          <a:effectLst/>
                        </a:rPr>
                        <a:t>           B   </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52145385"/>
                  </a:ext>
                </a:extLst>
              </a:tr>
              <a:tr h="367425">
                <a:tc>
                  <a:txBody>
                    <a:bodyPr/>
                    <a:lstStyle/>
                    <a:p>
                      <a:pPr algn="just">
                        <a:lnSpc>
                          <a:spcPct val="150000"/>
                        </a:lnSpc>
                        <a:spcAft>
                          <a:spcPts val="1200"/>
                        </a:spcAft>
                      </a:pPr>
                      <a:r>
                        <a:rPr lang="es-ES" sz="1600" dirty="0" err="1">
                          <a:effectLst/>
                        </a:rPr>
                        <a:t>Jacha</a:t>
                      </a:r>
                      <a:r>
                        <a:rPr lang="es-ES" sz="1600" baseline="0" dirty="0">
                          <a:effectLst/>
                        </a:rPr>
                        <a:t> Grano</a:t>
                      </a:r>
                      <a:r>
                        <a:rPr lang="es-ES" sz="1600" dirty="0">
                          <a:effectLst/>
                        </a:rPr>
                        <a:t>    </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200"/>
                        </a:spcAft>
                      </a:pPr>
                      <a:r>
                        <a:rPr lang="es-ES" sz="1600" dirty="0">
                          <a:effectLst/>
                        </a:rPr>
                        <a:t> 1,21         </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200"/>
                        </a:spcAft>
                      </a:pPr>
                      <a:r>
                        <a:rPr lang="es-ES" sz="1600">
                          <a:effectLst/>
                        </a:rPr>
                        <a:t>12</a:t>
                      </a:r>
                      <a:endParaRPr lang="es-BO"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200"/>
                        </a:spcAft>
                      </a:pPr>
                      <a:r>
                        <a:rPr lang="es-ES" sz="1600" dirty="0">
                          <a:effectLst/>
                        </a:rPr>
                        <a:t>B</a:t>
                      </a:r>
                      <a:endParaRPr lang="es-BO"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34522638"/>
                  </a:ext>
                </a:extLst>
              </a:tr>
            </a:tbl>
          </a:graphicData>
        </a:graphic>
      </p:graphicFrame>
      <p:sp>
        <p:nvSpPr>
          <p:cNvPr id="12" name="Rectángulo: esquinas redondeadas 9">
            <a:extLst>
              <a:ext uri="{FF2B5EF4-FFF2-40B4-BE49-F238E27FC236}">
                <a16:creationId xmlns:a16="http://schemas.microsoft.com/office/drawing/2014/main" id="{4271E0FD-2181-4A6F-BE4A-369A447A48D3}"/>
              </a:ext>
            </a:extLst>
          </p:cNvPr>
          <p:cNvSpPr/>
          <p:nvPr/>
        </p:nvSpPr>
        <p:spPr>
          <a:xfrm>
            <a:off x="991892" y="2944678"/>
            <a:ext cx="8776222" cy="2642460"/>
          </a:xfrm>
          <a:prstGeom prst="roundRect">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nSpc>
                <a:spcPct val="150000"/>
              </a:lnSpc>
            </a:pPr>
            <a:r>
              <a:rPr lang="es-ES"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En la Tabla 5 se observa que no existe diferencias significativas estadísticamente entre la variedad </a:t>
            </a:r>
            <a:r>
              <a:rPr lang="es-ES" dirty="0" err="1">
                <a:solidFill>
                  <a:schemeClr val="tx1"/>
                </a:solidFill>
                <a:latin typeface="Arial" panose="020B0604020202020204" pitchFamily="34" charset="0"/>
                <a:ea typeface="Times New Roman" panose="02020603050405020304" pitchFamily="18" charset="0"/>
                <a:cs typeface="Times New Roman" panose="02020603050405020304" pitchFamily="18" charset="0"/>
              </a:rPr>
              <a:t>Jacha</a:t>
            </a:r>
            <a:r>
              <a:rPr lang="es-ES"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 Grano y Blanquita con 1,51 y 1,21 </a:t>
            </a:r>
            <a:r>
              <a:rPr lang="es-ES" dirty="0" err="1">
                <a:solidFill>
                  <a:schemeClr val="tx1"/>
                </a:solidFill>
                <a:latin typeface="Arial" panose="020B0604020202020204" pitchFamily="34" charset="0"/>
                <a:ea typeface="Times New Roman" panose="02020603050405020304" pitchFamily="18" charset="0"/>
                <a:cs typeface="Times New Roman" panose="02020603050405020304" pitchFamily="18" charset="0"/>
              </a:rPr>
              <a:t>tn</a:t>
            </a:r>
            <a:r>
              <a:rPr lang="es-ES"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/ha de rendimiento, respectivamente. Sin embargo, la variedad </a:t>
            </a:r>
            <a:r>
              <a:rPr lang="es-ES" dirty="0" err="1">
                <a:solidFill>
                  <a:schemeClr val="tx1"/>
                </a:solidFill>
                <a:latin typeface="Arial" panose="020B0604020202020204" pitchFamily="34" charset="0"/>
                <a:ea typeface="Times New Roman" panose="02020603050405020304" pitchFamily="18" charset="0"/>
                <a:cs typeface="Times New Roman" panose="02020603050405020304" pitchFamily="18" charset="0"/>
              </a:rPr>
              <a:t>Chucapaca</a:t>
            </a:r>
            <a:r>
              <a:rPr lang="es-ES"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 presenta diferencias significativas respecto a las variedades Blanquita y </a:t>
            </a:r>
            <a:r>
              <a:rPr lang="es-ES" dirty="0" err="1">
                <a:solidFill>
                  <a:schemeClr val="tx1"/>
                </a:solidFill>
                <a:latin typeface="Arial" panose="020B0604020202020204" pitchFamily="34" charset="0"/>
                <a:ea typeface="Times New Roman" panose="02020603050405020304" pitchFamily="18" charset="0"/>
                <a:cs typeface="Times New Roman" panose="02020603050405020304" pitchFamily="18" charset="0"/>
              </a:rPr>
              <a:t>Jacha</a:t>
            </a:r>
            <a:r>
              <a:rPr lang="es-ES"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 Grano con rendimientos de 1,51 y 1,21tn/ha respectivamente.</a:t>
            </a:r>
            <a:endParaRPr lang="es-BO" sz="18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9692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4">
            <a:extLst>
              <a:ext uri="{FF2B5EF4-FFF2-40B4-BE49-F238E27FC236}">
                <a16:creationId xmlns:a16="http://schemas.microsoft.com/office/drawing/2014/main" id="{BF3DCD6D-0C6B-49CC-9EB3-65EA1E0B5B1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8114" y="0"/>
            <a:ext cx="2423886" cy="6858000"/>
          </a:xfrm>
          <a:prstGeom prst="rect">
            <a:avLst/>
          </a:prstGeom>
          <a:ln>
            <a:noFill/>
          </a:ln>
          <a:effectLst>
            <a:outerShdw blurRad="292100" dist="139700" dir="2700000" algn="tl" rotWithShape="0">
              <a:srgbClr val="333333">
                <a:alpha val="65000"/>
              </a:srgbClr>
            </a:outerShdw>
          </a:effectLst>
        </p:spPr>
      </p:pic>
      <p:sp>
        <p:nvSpPr>
          <p:cNvPr id="6" name="CuadroTexto 5">
            <a:extLst>
              <a:ext uri="{FF2B5EF4-FFF2-40B4-BE49-F238E27FC236}">
                <a16:creationId xmlns:a16="http://schemas.microsoft.com/office/drawing/2014/main" id="{764F7486-BF99-41AC-9E17-1732C2BC8591}"/>
              </a:ext>
            </a:extLst>
          </p:cNvPr>
          <p:cNvSpPr txBox="1"/>
          <p:nvPr/>
        </p:nvSpPr>
        <p:spPr>
          <a:xfrm>
            <a:off x="1065976" y="131796"/>
            <a:ext cx="2270173" cy="57490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365760" indent="-365760" algn="just">
              <a:lnSpc>
                <a:spcPct val="150000"/>
              </a:lnSpc>
              <a:spcAft>
                <a:spcPts val="600"/>
              </a:spcAft>
            </a:pPr>
            <a:r>
              <a:rPr lang="es-BO" sz="2400" b="1" dirty="0">
                <a:latin typeface="+mj-lt"/>
                <a:ea typeface="Times New Roman" panose="02020603050405020304" pitchFamily="18" charset="0"/>
                <a:cs typeface="Times New Roman" panose="02020603050405020304" pitchFamily="18" charset="0"/>
              </a:rPr>
              <a:t>Conclusiones </a:t>
            </a:r>
            <a:endParaRPr lang="es-BO" sz="2400" b="1" dirty="0">
              <a:effectLst/>
              <a:latin typeface="+mj-lt"/>
              <a:ea typeface="Times New Roman" panose="02020603050405020304" pitchFamily="18" charset="0"/>
              <a:cs typeface="Times New Roman" panose="02020603050405020304" pitchFamily="18" charset="0"/>
            </a:endParaRPr>
          </a:p>
        </p:txBody>
      </p:sp>
      <p:sp>
        <p:nvSpPr>
          <p:cNvPr id="5" name="Rectángulo: esquinas redondeadas 4">
            <a:extLst>
              <a:ext uri="{FF2B5EF4-FFF2-40B4-BE49-F238E27FC236}">
                <a16:creationId xmlns:a16="http://schemas.microsoft.com/office/drawing/2014/main" id="{8D59C0DE-9CC6-4D61-B9AC-1177A35D8BB6}"/>
              </a:ext>
            </a:extLst>
          </p:cNvPr>
          <p:cNvSpPr/>
          <p:nvPr/>
        </p:nvSpPr>
        <p:spPr>
          <a:xfrm>
            <a:off x="554637" y="1206709"/>
            <a:ext cx="9713626" cy="2525843"/>
          </a:xfrm>
          <a:prstGeom prst="roundRect">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50000"/>
              </a:lnSpc>
              <a:spcAft>
                <a:spcPts val="1200"/>
              </a:spcAft>
            </a:pPr>
            <a:r>
              <a:rPr lang="es-ES" sz="160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	Para la variable del rendimiento, no se encontraron diferencias significativas entre los niveles de materia orgánica a2 (30 t/ha), con 1,85 </a:t>
            </a:r>
            <a:r>
              <a:rPr lang="es-ES" sz="1600" dirty="0" err="1">
                <a:solidFill>
                  <a:schemeClr val="tx1"/>
                </a:solidFill>
                <a:latin typeface="Arial" panose="020B0604020202020204" pitchFamily="34" charset="0"/>
                <a:ea typeface="Times New Roman" panose="02020603050405020304" pitchFamily="18" charset="0"/>
                <a:cs typeface="Times New Roman" panose="02020603050405020304" pitchFamily="18" charset="0"/>
              </a:rPr>
              <a:t>tn</a:t>
            </a:r>
            <a:r>
              <a:rPr lang="es-ES" sz="160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/ha y a3 (60 </a:t>
            </a:r>
            <a:r>
              <a:rPr lang="es-ES" sz="1600" dirty="0" err="1">
                <a:solidFill>
                  <a:schemeClr val="tx1"/>
                </a:solidFill>
                <a:latin typeface="Arial" panose="020B0604020202020204" pitchFamily="34" charset="0"/>
                <a:ea typeface="Times New Roman" panose="02020603050405020304" pitchFamily="18" charset="0"/>
                <a:cs typeface="Times New Roman" panose="02020603050405020304" pitchFamily="18" charset="0"/>
              </a:rPr>
              <a:t>tn</a:t>
            </a:r>
            <a:r>
              <a:rPr lang="es-ES" sz="160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/ha) con rendimiento de 1,77 </a:t>
            </a:r>
            <a:r>
              <a:rPr lang="es-ES" sz="1600" dirty="0" err="1">
                <a:solidFill>
                  <a:schemeClr val="tx1"/>
                </a:solidFill>
                <a:latin typeface="Arial" panose="020B0604020202020204" pitchFamily="34" charset="0"/>
                <a:ea typeface="Times New Roman" panose="02020603050405020304" pitchFamily="18" charset="0"/>
                <a:cs typeface="Times New Roman" panose="02020603050405020304" pitchFamily="18" charset="0"/>
              </a:rPr>
              <a:t>tn</a:t>
            </a:r>
            <a:r>
              <a:rPr lang="es-ES" sz="160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/ha de grano. Asimismo, estos niveles muestran diferencias significativas con el nivel a1 (0 </a:t>
            </a:r>
            <a:r>
              <a:rPr lang="es-ES" sz="1600" dirty="0" err="1">
                <a:solidFill>
                  <a:schemeClr val="tx1"/>
                </a:solidFill>
                <a:latin typeface="Arial" panose="020B0604020202020204" pitchFamily="34" charset="0"/>
                <a:ea typeface="Times New Roman" panose="02020603050405020304" pitchFamily="18" charset="0"/>
                <a:cs typeface="Times New Roman" panose="02020603050405020304" pitchFamily="18" charset="0"/>
              </a:rPr>
              <a:t>tn</a:t>
            </a:r>
            <a:r>
              <a:rPr lang="es-ES" sz="160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/ha) con un rendimiento de 0,92 </a:t>
            </a:r>
            <a:r>
              <a:rPr lang="es-ES" sz="1600" dirty="0" err="1">
                <a:solidFill>
                  <a:schemeClr val="tx1"/>
                </a:solidFill>
                <a:latin typeface="Arial" panose="020B0604020202020204" pitchFamily="34" charset="0"/>
                <a:ea typeface="Times New Roman" panose="02020603050405020304" pitchFamily="18" charset="0"/>
                <a:cs typeface="Times New Roman" panose="02020603050405020304" pitchFamily="18" charset="0"/>
              </a:rPr>
              <a:t>tn</a:t>
            </a:r>
            <a:r>
              <a:rPr lang="es-ES" sz="160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/ha de grano de quinua. Este resultado muestra que la materia orgánica contiene nutrientes importantes, tales como nitrógeno, fósforo, potasio y </a:t>
            </a:r>
            <a:r>
              <a:rPr lang="es-ES" sz="1600" dirty="0" err="1">
                <a:solidFill>
                  <a:schemeClr val="tx1"/>
                </a:solidFill>
                <a:latin typeface="Arial" panose="020B0604020202020204" pitchFamily="34" charset="0"/>
                <a:ea typeface="Times New Roman" panose="02020603050405020304" pitchFamily="18" charset="0"/>
                <a:cs typeface="Times New Roman" panose="02020603050405020304" pitchFamily="18" charset="0"/>
              </a:rPr>
              <a:t>microelementos</a:t>
            </a:r>
            <a:r>
              <a:rPr lang="es-ES" sz="160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 que permiten incrementar el rendimiento de grano de quinua.</a:t>
            </a:r>
            <a:endParaRPr lang="es-BO"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7" name="Rectángulo: esquinas redondeadas 6">
            <a:extLst>
              <a:ext uri="{FF2B5EF4-FFF2-40B4-BE49-F238E27FC236}">
                <a16:creationId xmlns:a16="http://schemas.microsoft.com/office/drawing/2014/main" id="{B4878CF5-8261-4860-B81A-86EFC288D99F}"/>
              </a:ext>
            </a:extLst>
          </p:cNvPr>
          <p:cNvSpPr/>
          <p:nvPr/>
        </p:nvSpPr>
        <p:spPr>
          <a:xfrm>
            <a:off x="554637" y="3833730"/>
            <a:ext cx="9428812" cy="2488368"/>
          </a:xfrm>
          <a:prstGeom prst="roundRect">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50000"/>
              </a:lnSpc>
              <a:spcAft>
                <a:spcPts val="1200"/>
              </a:spcAft>
            </a:pPr>
            <a:r>
              <a:rPr lang="es-ES"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r>
              <a:rPr lang="es-ES" sz="160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	Respecto a la comparación de medias de Duncan al 5 % de probabilidad, para los niveles del factor variedades de quinua, se encontró que la variedad de quinua </a:t>
            </a:r>
            <a:r>
              <a:rPr lang="es-ES" sz="1600" dirty="0" err="1">
                <a:solidFill>
                  <a:schemeClr val="tx1"/>
                </a:solidFill>
                <a:latin typeface="Arial" panose="020B0604020202020204" pitchFamily="34" charset="0"/>
                <a:ea typeface="Times New Roman" panose="02020603050405020304" pitchFamily="18" charset="0"/>
                <a:cs typeface="Times New Roman" panose="02020603050405020304" pitchFamily="18" charset="0"/>
              </a:rPr>
              <a:t>Chucapaca</a:t>
            </a:r>
            <a:r>
              <a:rPr lang="es-ES" sz="160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 mostró un rendimiento de 1,84 </a:t>
            </a:r>
            <a:r>
              <a:rPr lang="es-ES" sz="1600" dirty="0" err="1">
                <a:solidFill>
                  <a:schemeClr val="tx1"/>
                </a:solidFill>
                <a:latin typeface="Arial" panose="020B0604020202020204" pitchFamily="34" charset="0"/>
                <a:ea typeface="Times New Roman" panose="02020603050405020304" pitchFamily="18" charset="0"/>
                <a:cs typeface="Times New Roman" panose="02020603050405020304" pitchFamily="18" charset="0"/>
              </a:rPr>
              <a:t>tn</a:t>
            </a:r>
            <a:r>
              <a:rPr lang="es-ES" sz="160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/ha y diferencias significativas respecto a las variedades Blanquita con rendimiento de 1,51 </a:t>
            </a:r>
            <a:r>
              <a:rPr lang="es-ES" sz="1600" dirty="0" err="1">
                <a:solidFill>
                  <a:schemeClr val="tx1"/>
                </a:solidFill>
                <a:latin typeface="Arial" panose="020B0604020202020204" pitchFamily="34" charset="0"/>
                <a:ea typeface="Times New Roman" panose="02020603050405020304" pitchFamily="18" charset="0"/>
                <a:cs typeface="Times New Roman" panose="02020603050405020304" pitchFamily="18" charset="0"/>
              </a:rPr>
              <a:t>tn</a:t>
            </a:r>
            <a:r>
              <a:rPr lang="es-ES" sz="160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/ha de grano y </a:t>
            </a:r>
            <a:r>
              <a:rPr lang="es-ES" sz="1600" dirty="0" err="1">
                <a:solidFill>
                  <a:schemeClr val="tx1"/>
                </a:solidFill>
                <a:latin typeface="Arial" panose="020B0604020202020204" pitchFamily="34" charset="0"/>
                <a:ea typeface="Times New Roman" panose="02020603050405020304" pitchFamily="18" charset="0"/>
                <a:cs typeface="Times New Roman" panose="02020603050405020304" pitchFamily="18" charset="0"/>
              </a:rPr>
              <a:t>Jacha</a:t>
            </a:r>
            <a:r>
              <a:rPr lang="es-ES" sz="160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 grano con un rendimiento de 1,21 </a:t>
            </a:r>
            <a:r>
              <a:rPr lang="es-ES" sz="1600" dirty="0" err="1">
                <a:solidFill>
                  <a:schemeClr val="tx1"/>
                </a:solidFill>
                <a:latin typeface="Arial" panose="020B0604020202020204" pitchFamily="34" charset="0"/>
                <a:ea typeface="Times New Roman" panose="02020603050405020304" pitchFamily="18" charset="0"/>
                <a:cs typeface="Times New Roman" panose="02020603050405020304" pitchFamily="18" charset="0"/>
              </a:rPr>
              <a:t>tn</a:t>
            </a:r>
            <a:r>
              <a:rPr lang="es-ES" sz="160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/ha. Entre estas variedades no se encontraron diferencias significativas. Por tanto, la variedad </a:t>
            </a:r>
            <a:r>
              <a:rPr lang="es-ES" sz="1600" dirty="0" err="1">
                <a:solidFill>
                  <a:schemeClr val="tx1"/>
                </a:solidFill>
                <a:latin typeface="Arial" panose="020B0604020202020204" pitchFamily="34" charset="0"/>
                <a:ea typeface="Times New Roman" panose="02020603050405020304" pitchFamily="18" charset="0"/>
                <a:cs typeface="Times New Roman" panose="02020603050405020304" pitchFamily="18" charset="0"/>
              </a:rPr>
              <a:t>Chucapaca</a:t>
            </a:r>
            <a:r>
              <a:rPr lang="es-ES" sz="160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 mostró ser la variedad con mayor rendimiento.</a:t>
            </a:r>
            <a:endParaRPr lang="es-BO"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5014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4">
            <a:extLst>
              <a:ext uri="{FF2B5EF4-FFF2-40B4-BE49-F238E27FC236}">
                <a16:creationId xmlns:a16="http://schemas.microsoft.com/office/drawing/2014/main" id="{BF3DCD6D-0C6B-49CC-9EB3-65EA1E0B5B1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8114" y="0"/>
            <a:ext cx="2423886" cy="6858000"/>
          </a:xfrm>
          <a:prstGeom prst="rect">
            <a:avLst/>
          </a:prstGeom>
          <a:ln>
            <a:noFill/>
          </a:ln>
          <a:effectLst>
            <a:outerShdw blurRad="292100" dist="139700" dir="2700000" algn="tl" rotWithShape="0">
              <a:srgbClr val="333333">
                <a:alpha val="65000"/>
              </a:srgbClr>
            </a:outerShdw>
          </a:effectLst>
        </p:spPr>
      </p:pic>
      <p:sp>
        <p:nvSpPr>
          <p:cNvPr id="6" name="CuadroTexto 5">
            <a:extLst>
              <a:ext uri="{FF2B5EF4-FFF2-40B4-BE49-F238E27FC236}">
                <a16:creationId xmlns:a16="http://schemas.microsoft.com/office/drawing/2014/main" id="{764F7486-BF99-41AC-9E17-1732C2BC8591}"/>
              </a:ext>
            </a:extLst>
          </p:cNvPr>
          <p:cNvSpPr txBox="1"/>
          <p:nvPr/>
        </p:nvSpPr>
        <p:spPr>
          <a:xfrm>
            <a:off x="1065976" y="131796"/>
            <a:ext cx="2270173" cy="57490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365760" indent="-365760" algn="just">
              <a:lnSpc>
                <a:spcPct val="150000"/>
              </a:lnSpc>
              <a:spcAft>
                <a:spcPts val="600"/>
              </a:spcAft>
            </a:pPr>
            <a:r>
              <a:rPr lang="es-BO" sz="2400" b="1" dirty="0">
                <a:latin typeface="+mj-lt"/>
                <a:ea typeface="Times New Roman" panose="02020603050405020304" pitchFamily="18" charset="0"/>
                <a:cs typeface="Times New Roman" panose="02020603050405020304" pitchFamily="18" charset="0"/>
              </a:rPr>
              <a:t>Conclusiones </a:t>
            </a:r>
            <a:endParaRPr lang="es-BO" sz="2400" b="1" dirty="0">
              <a:effectLst/>
              <a:latin typeface="+mj-lt"/>
              <a:ea typeface="Times New Roman" panose="02020603050405020304" pitchFamily="18" charset="0"/>
              <a:cs typeface="Times New Roman" panose="02020603050405020304" pitchFamily="18" charset="0"/>
            </a:endParaRPr>
          </a:p>
        </p:txBody>
      </p:sp>
      <p:sp>
        <p:nvSpPr>
          <p:cNvPr id="7" name="Rectángulo: esquinas redondeadas 6">
            <a:extLst>
              <a:ext uri="{FF2B5EF4-FFF2-40B4-BE49-F238E27FC236}">
                <a16:creationId xmlns:a16="http://schemas.microsoft.com/office/drawing/2014/main" id="{4558D0FC-F9C1-4B9A-A3A6-826D9315C899}"/>
              </a:ext>
            </a:extLst>
          </p:cNvPr>
          <p:cNvSpPr/>
          <p:nvPr/>
        </p:nvSpPr>
        <p:spPr>
          <a:xfrm>
            <a:off x="1007390" y="820712"/>
            <a:ext cx="9180448" cy="845356"/>
          </a:xfrm>
          <a:prstGeom prst="roundRect">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50000"/>
              </a:lnSpc>
              <a:spcAft>
                <a:spcPts val="1200"/>
              </a:spcAft>
            </a:pPr>
            <a:r>
              <a:rPr lang="es-ES" sz="160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	No se encontró diferencias significativas para la interacción entre materia orgánica y variedades de quinua, lo cual indica que ambos factores son independientes.</a:t>
            </a:r>
            <a:endParaRPr lang="es-BO"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8" name="Rectángulo: esquinas redondeadas 7">
            <a:extLst>
              <a:ext uri="{FF2B5EF4-FFF2-40B4-BE49-F238E27FC236}">
                <a16:creationId xmlns:a16="http://schemas.microsoft.com/office/drawing/2014/main" id="{C54AE5FC-B09C-4FF6-8FB0-4BCBD74CBA06}"/>
              </a:ext>
            </a:extLst>
          </p:cNvPr>
          <p:cNvSpPr/>
          <p:nvPr/>
        </p:nvSpPr>
        <p:spPr>
          <a:xfrm>
            <a:off x="867905" y="1780083"/>
            <a:ext cx="9110071" cy="4729205"/>
          </a:xfrm>
          <a:prstGeom prst="roundRect">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50000"/>
              </a:lnSpc>
              <a:spcAft>
                <a:spcPts val="1200"/>
              </a:spcAft>
            </a:pPr>
            <a:r>
              <a:rPr lang="es-ES" sz="160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	El uso del arreglo factorial en un diseño de bloques al azar es fundamental para estudiar el efecto de dos factores, como en el presente trabajo de investigación de la Materia Orgánica y tres variedades de quinua en la Estación Experimental de </a:t>
            </a:r>
            <a:r>
              <a:rPr lang="es-ES" sz="1600" dirty="0" err="1">
                <a:solidFill>
                  <a:schemeClr val="tx1"/>
                </a:solidFill>
                <a:latin typeface="Arial" panose="020B0604020202020204" pitchFamily="34" charset="0"/>
                <a:ea typeface="Times New Roman" panose="02020603050405020304" pitchFamily="18" charset="0"/>
                <a:cs typeface="Times New Roman" panose="02020603050405020304" pitchFamily="18" charset="0"/>
              </a:rPr>
              <a:t>Kallutaca</a:t>
            </a:r>
            <a:r>
              <a:rPr lang="es-ES" sz="160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 La Paz. Este enfoque permite analizar múltiples factores y sus interacciones simultáneamente, proporcionando una comprensión más profunda de cómo diferentes concentraciones de materia orgánica afectan cada variedad de quinua. Además, el diseño de bloques al azar ayuda a controlar la variabilidad natural del terreno donde se realizó el experimento. Se utilizó para controlar la pendiente donde se estableció en ensayo, garantizando que las diferencias observadas en la producción se deban principalmente al tratamiento aplicado y no a variaciones del entorno. Esto es crucial en un estudio agrícola, ya que factores como el tipo de suelo y el microclima pueden influir significativamente en los resultados.</a:t>
            </a:r>
            <a:endParaRPr lang="es-BO"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7572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4">
            <a:extLst>
              <a:ext uri="{FF2B5EF4-FFF2-40B4-BE49-F238E27FC236}">
                <a16:creationId xmlns:a16="http://schemas.microsoft.com/office/drawing/2014/main" id="{BF3DCD6D-0C6B-49CC-9EB3-65EA1E0B5B1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8114" y="0"/>
            <a:ext cx="2423886" cy="6858000"/>
          </a:xfrm>
          <a:prstGeom prst="rect">
            <a:avLst/>
          </a:prstGeom>
          <a:ln>
            <a:noFill/>
          </a:ln>
          <a:effectLst>
            <a:outerShdw blurRad="292100" dist="139700" dir="2700000" algn="tl" rotWithShape="0">
              <a:srgbClr val="333333">
                <a:alpha val="65000"/>
              </a:srgbClr>
            </a:outerShdw>
          </a:effectLst>
        </p:spPr>
      </p:pic>
      <p:sp>
        <p:nvSpPr>
          <p:cNvPr id="6" name="CuadroTexto 5">
            <a:extLst>
              <a:ext uri="{FF2B5EF4-FFF2-40B4-BE49-F238E27FC236}">
                <a16:creationId xmlns:a16="http://schemas.microsoft.com/office/drawing/2014/main" id="{83BC36E9-EDA4-4910-ABBD-0CBA77D1A193}"/>
              </a:ext>
            </a:extLst>
          </p:cNvPr>
          <p:cNvSpPr txBox="1"/>
          <p:nvPr/>
        </p:nvSpPr>
        <p:spPr>
          <a:xfrm>
            <a:off x="520153" y="131796"/>
            <a:ext cx="3361818" cy="57490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365760" indent="-365760" algn="just">
              <a:lnSpc>
                <a:spcPct val="150000"/>
              </a:lnSpc>
              <a:spcAft>
                <a:spcPts val="600"/>
              </a:spcAft>
            </a:pPr>
            <a:r>
              <a:rPr lang="es-BO" sz="2400" b="1" dirty="0">
                <a:effectLst/>
                <a:latin typeface="+mj-lt"/>
                <a:ea typeface="Times New Roman" panose="02020603050405020304" pitchFamily="18" charset="0"/>
                <a:cs typeface="Times New Roman" panose="02020603050405020304" pitchFamily="18" charset="0"/>
              </a:rPr>
              <a:t>Recomendaciones 1 </a:t>
            </a:r>
          </a:p>
        </p:txBody>
      </p:sp>
      <p:sp>
        <p:nvSpPr>
          <p:cNvPr id="5" name="Rectángulo: esquinas redondeadas 4">
            <a:extLst>
              <a:ext uri="{FF2B5EF4-FFF2-40B4-BE49-F238E27FC236}">
                <a16:creationId xmlns:a16="http://schemas.microsoft.com/office/drawing/2014/main" id="{8AD3C6C5-BD9D-4F57-A653-6600F19E66FC}"/>
              </a:ext>
            </a:extLst>
          </p:cNvPr>
          <p:cNvSpPr/>
          <p:nvPr/>
        </p:nvSpPr>
        <p:spPr>
          <a:xfrm>
            <a:off x="1091698" y="706697"/>
            <a:ext cx="9188970" cy="107560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lvl="0" indent="-342900" algn="just">
              <a:lnSpc>
                <a:spcPct val="150000"/>
              </a:lnSpc>
              <a:spcAft>
                <a:spcPts val="1200"/>
              </a:spcAft>
              <a:buFont typeface="Symbol" panose="05050102010706020507" pitchFamily="18" charset="2"/>
              <a:buChar char=""/>
            </a:pPr>
            <a:r>
              <a:rPr lang="es-ES" dirty="0">
                <a:latin typeface="Arial" panose="020B0604020202020204" pitchFamily="34" charset="0"/>
                <a:ea typeface="Times New Roman" panose="02020603050405020304" pitchFamily="18" charset="0"/>
                <a:cs typeface="Times New Roman" panose="02020603050405020304" pitchFamily="18" charset="0"/>
              </a:rPr>
              <a:t>•	Se recomienda a los productores de quinua, utilizar la variedad </a:t>
            </a:r>
            <a:r>
              <a:rPr lang="es-ES" dirty="0" err="1">
                <a:latin typeface="Arial" panose="020B0604020202020204" pitchFamily="34" charset="0"/>
                <a:ea typeface="Times New Roman" panose="02020603050405020304" pitchFamily="18" charset="0"/>
                <a:cs typeface="Times New Roman" panose="02020603050405020304" pitchFamily="18" charset="0"/>
              </a:rPr>
              <a:t>Chucapaca</a:t>
            </a:r>
            <a:r>
              <a:rPr lang="es-ES" dirty="0">
                <a:latin typeface="Arial" panose="020B0604020202020204" pitchFamily="34" charset="0"/>
                <a:ea typeface="Times New Roman" panose="02020603050405020304" pitchFamily="18" charset="0"/>
                <a:cs typeface="Times New Roman" panose="02020603050405020304" pitchFamily="18" charset="0"/>
              </a:rPr>
              <a:t> con 30 </a:t>
            </a:r>
            <a:r>
              <a:rPr lang="es-ES" dirty="0" err="1">
                <a:latin typeface="Arial" panose="020B0604020202020204" pitchFamily="34" charset="0"/>
                <a:ea typeface="Times New Roman" panose="02020603050405020304" pitchFamily="18" charset="0"/>
                <a:cs typeface="Times New Roman" panose="02020603050405020304" pitchFamily="18" charset="0"/>
              </a:rPr>
              <a:t>tn</a:t>
            </a:r>
            <a:r>
              <a:rPr lang="es-ES" dirty="0">
                <a:latin typeface="Arial" panose="020B0604020202020204" pitchFamily="34" charset="0"/>
                <a:ea typeface="Times New Roman" panose="02020603050405020304" pitchFamily="18" charset="0"/>
                <a:cs typeface="Times New Roman" panose="02020603050405020304" pitchFamily="18" charset="0"/>
              </a:rPr>
              <a:t>/ha de materia orgánica para obtener el mayor rendimiento de grano.</a:t>
            </a:r>
            <a:endParaRPr lang="es-BO"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7" name="Rectángulo: esquinas redondeadas 4">
            <a:extLst>
              <a:ext uri="{FF2B5EF4-FFF2-40B4-BE49-F238E27FC236}">
                <a16:creationId xmlns:a16="http://schemas.microsoft.com/office/drawing/2014/main" id="{8AD3C6C5-BD9D-4F57-A653-6600F19E66FC}"/>
              </a:ext>
            </a:extLst>
          </p:cNvPr>
          <p:cNvSpPr/>
          <p:nvPr/>
        </p:nvSpPr>
        <p:spPr>
          <a:xfrm>
            <a:off x="972878" y="1983783"/>
            <a:ext cx="9188970" cy="40373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lvl="0" indent="-342900" algn="just">
              <a:lnSpc>
                <a:spcPct val="150000"/>
              </a:lnSpc>
              <a:spcAft>
                <a:spcPts val="1200"/>
              </a:spcAft>
              <a:buFont typeface="Symbol" panose="05050102010706020507" pitchFamily="18" charset="2"/>
              <a:buChar char=""/>
            </a:pPr>
            <a:r>
              <a:rPr lang="es-ES" dirty="0">
                <a:latin typeface="Arial" panose="020B0604020202020204" pitchFamily="34" charset="0"/>
                <a:ea typeface="Times New Roman" panose="02020603050405020304" pitchFamily="18" charset="0"/>
                <a:cs typeface="Times New Roman" panose="02020603050405020304" pitchFamily="18" charset="0"/>
              </a:rPr>
              <a:t>•	El uso del arreglo factorial en un diseño de bloques completos al azar para dos factores es crucial porque permite evaluar de manera eficiente y precisa los efectos principales de los factores A y C y también las interacciones entre los factores. Al considerar todas las combinaciones posibles de los niveles de los factores dentro de cada bloque, se obtiene una visión más completa de cómo los factores afectan el resultado del experimento, tanto de manera individual como conjunta, lo cual es esencial para entender las relaciones complejas en un sistema experimental.</a:t>
            </a:r>
            <a:endParaRPr lang="es-BO"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5136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4">
            <a:extLst>
              <a:ext uri="{FF2B5EF4-FFF2-40B4-BE49-F238E27FC236}">
                <a16:creationId xmlns:a16="http://schemas.microsoft.com/office/drawing/2014/main" id="{BF3DCD6D-0C6B-49CC-9EB3-65EA1E0B5B1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8114" y="0"/>
            <a:ext cx="2423886" cy="6858000"/>
          </a:xfrm>
          <a:prstGeom prst="rect">
            <a:avLst/>
          </a:prstGeom>
          <a:ln>
            <a:noFill/>
          </a:ln>
          <a:effectLst>
            <a:outerShdw blurRad="292100" dist="139700" dir="2700000" algn="tl" rotWithShape="0">
              <a:srgbClr val="333333">
                <a:alpha val="65000"/>
              </a:srgbClr>
            </a:outerShdw>
          </a:effectLst>
        </p:spPr>
      </p:pic>
      <p:sp>
        <p:nvSpPr>
          <p:cNvPr id="6" name="CuadroTexto 5">
            <a:extLst>
              <a:ext uri="{FF2B5EF4-FFF2-40B4-BE49-F238E27FC236}">
                <a16:creationId xmlns:a16="http://schemas.microsoft.com/office/drawing/2014/main" id="{83BC36E9-EDA4-4910-ABBD-0CBA77D1A193}"/>
              </a:ext>
            </a:extLst>
          </p:cNvPr>
          <p:cNvSpPr txBox="1"/>
          <p:nvPr/>
        </p:nvSpPr>
        <p:spPr>
          <a:xfrm>
            <a:off x="520153" y="131796"/>
            <a:ext cx="3361818" cy="57490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365760" indent="-365760" algn="just">
              <a:lnSpc>
                <a:spcPct val="150000"/>
              </a:lnSpc>
              <a:spcAft>
                <a:spcPts val="600"/>
              </a:spcAft>
            </a:pPr>
            <a:r>
              <a:rPr lang="es-BO" sz="2400" b="1" dirty="0">
                <a:effectLst/>
                <a:latin typeface="+mj-lt"/>
                <a:ea typeface="Times New Roman" panose="02020603050405020304" pitchFamily="18" charset="0"/>
                <a:cs typeface="Times New Roman" panose="02020603050405020304" pitchFamily="18" charset="0"/>
              </a:rPr>
              <a:t>Recomendaciones 2 </a:t>
            </a:r>
          </a:p>
        </p:txBody>
      </p:sp>
      <p:sp>
        <p:nvSpPr>
          <p:cNvPr id="7" name="Rectángulo: esquinas redondeadas 4">
            <a:extLst>
              <a:ext uri="{FF2B5EF4-FFF2-40B4-BE49-F238E27FC236}">
                <a16:creationId xmlns:a16="http://schemas.microsoft.com/office/drawing/2014/main" id="{8AD3C6C5-BD9D-4F57-A653-6600F19E66FC}"/>
              </a:ext>
            </a:extLst>
          </p:cNvPr>
          <p:cNvSpPr/>
          <p:nvPr/>
        </p:nvSpPr>
        <p:spPr>
          <a:xfrm>
            <a:off x="763651" y="1046135"/>
            <a:ext cx="9188970" cy="457200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lvl="0" indent="-342900" algn="just">
              <a:lnSpc>
                <a:spcPct val="150000"/>
              </a:lnSpc>
              <a:spcAft>
                <a:spcPts val="1200"/>
              </a:spcAft>
              <a:buFont typeface="Symbol" panose="05050102010706020507" pitchFamily="18" charset="2"/>
              <a:buChar char=""/>
            </a:pPr>
            <a:r>
              <a:rPr lang="es-ES" dirty="0">
                <a:latin typeface="Arial" panose="020B0604020202020204" pitchFamily="34" charset="0"/>
                <a:ea typeface="Times New Roman" panose="02020603050405020304" pitchFamily="18" charset="0"/>
                <a:cs typeface="Times New Roman" panose="02020603050405020304" pitchFamily="18" charset="0"/>
              </a:rPr>
              <a:t>Además, el uso de bloques completos al azar minimiza la variabilidad no controlada, asegurando que las diferencias observadas se deban principalmente a los factores bajo estudio y no a otras fuentes de variación. Al </a:t>
            </a:r>
            <a:r>
              <a:rPr lang="es-ES" dirty="0" err="1">
                <a:latin typeface="Arial" panose="020B0604020202020204" pitchFamily="34" charset="0"/>
                <a:ea typeface="Times New Roman" panose="02020603050405020304" pitchFamily="18" charset="0"/>
                <a:cs typeface="Times New Roman" panose="02020603050405020304" pitchFamily="18" charset="0"/>
              </a:rPr>
              <a:t>aleatorizar</a:t>
            </a:r>
            <a:r>
              <a:rPr lang="es-ES" dirty="0">
                <a:latin typeface="Arial" panose="020B0604020202020204" pitchFamily="34" charset="0"/>
                <a:ea typeface="Times New Roman" panose="02020603050405020304" pitchFamily="18" charset="0"/>
                <a:cs typeface="Times New Roman" panose="02020603050405020304" pitchFamily="18" charset="0"/>
              </a:rPr>
              <a:t> los tratamientos dentro de cada bloque, se reduce el sesgo y se aumenta la precisión del experimento, lo que resulta en conclusiones más robustas y confiables. Este método es especialmente útil en experimentos agrícolas, industriales y clínicos donde la homogeneidad dentro de los bloques y la evaluación de múltiples factores son críticas para el éxito del estudio.</a:t>
            </a:r>
            <a:endParaRPr lang="es-BO"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7948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E096B81-EB55-4E4C-B120-2183BB55AEF8}"/>
              </a:ext>
            </a:extLst>
          </p:cNvPr>
          <p:cNvPicPr>
            <a:picLocks noGrp="1" noChangeAspect="1"/>
          </p:cNvPicPr>
          <p:nvPr>
            <p:ph idx="4294967295"/>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7888" y="0"/>
            <a:ext cx="2424112" cy="6858000"/>
          </a:xfrm>
          <a:prstGeom prst="rect">
            <a:avLst/>
          </a:prstGeom>
          <a:ln>
            <a:noFill/>
          </a:ln>
          <a:effectLst>
            <a:outerShdw blurRad="292100" dist="139700" dir="2700000" algn="tl" rotWithShape="0">
              <a:srgbClr val="333333">
                <a:alpha val="65000"/>
              </a:srgbClr>
            </a:outerShdw>
          </a:effectLst>
        </p:spPr>
      </p:pic>
      <p:graphicFrame>
        <p:nvGraphicFramePr>
          <p:cNvPr id="3" name="Diagrama 2">
            <a:extLst>
              <a:ext uri="{FF2B5EF4-FFF2-40B4-BE49-F238E27FC236}">
                <a16:creationId xmlns:a16="http://schemas.microsoft.com/office/drawing/2014/main" id="{B543453E-A525-4E99-9349-6FCC400B583E}"/>
              </a:ext>
            </a:extLst>
          </p:cNvPr>
          <p:cNvGraphicFramePr/>
          <p:nvPr>
            <p:extLst>
              <p:ext uri="{D42A27DB-BD31-4B8C-83A1-F6EECF244321}">
                <p14:modId xmlns:p14="http://schemas.microsoft.com/office/powerpoint/2010/main" val="2074672187"/>
              </p:ext>
            </p:extLst>
          </p:nvPr>
        </p:nvGraphicFramePr>
        <p:xfrm>
          <a:off x="819144" y="960895"/>
          <a:ext cx="9409043" cy="54709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uadroTexto 1"/>
          <p:cNvSpPr txBox="1"/>
          <p:nvPr/>
        </p:nvSpPr>
        <p:spPr>
          <a:xfrm>
            <a:off x="3959817" y="332344"/>
            <a:ext cx="2318263" cy="461665"/>
          </a:xfrm>
          <a:prstGeom prst="rect">
            <a:avLst/>
          </a:prstGeom>
          <a:noFill/>
        </p:spPr>
        <p:txBody>
          <a:bodyPr wrap="none" rtlCol="0">
            <a:spAutoFit/>
          </a:bodyPr>
          <a:lstStyle/>
          <a:p>
            <a:r>
              <a:rPr lang="es-ES" sz="2400" b="1" dirty="0"/>
              <a:t>BIBLIOGRAFIA </a:t>
            </a:r>
          </a:p>
        </p:txBody>
      </p:sp>
      <p:pic>
        <p:nvPicPr>
          <p:cNvPr id="7" name="Imagen 6"/>
          <p:cNvPicPr>
            <a:picLocks noChangeAspect="1"/>
          </p:cNvPicPr>
          <p:nvPr/>
        </p:nvPicPr>
        <p:blipFill>
          <a:blip r:embed="rId9"/>
          <a:stretch>
            <a:fillRect/>
          </a:stretch>
        </p:blipFill>
        <p:spPr>
          <a:xfrm>
            <a:off x="1294108" y="1177870"/>
            <a:ext cx="8043621" cy="4897465"/>
          </a:xfrm>
          <a:prstGeom prst="rect">
            <a:avLst/>
          </a:prstGeom>
        </p:spPr>
      </p:pic>
    </p:spTree>
    <p:extLst>
      <p:ext uri="{BB962C8B-B14F-4D97-AF65-F5344CB8AC3E}">
        <p14:creationId xmlns:p14="http://schemas.microsoft.com/office/powerpoint/2010/main" val="2126723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4">
            <a:extLst>
              <a:ext uri="{FF2B5EF4-FFF2-40B4-BE49-F238E27FC236}">
                <a16:creationId xmlns:a16="http://schemas.microsoft.com/office/drawing/2014/main" id="{141BBA8F-1E3D-428E-9271-AE7651B0649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8114" y="0"/>
            <a:ext cx="2423886" cy="6858000"/>
          </a:xfrm>
          <a:prstGeom prst="rect">
            <a:avLst/>
          </a:prstGeom>
          <a:ln>
            <a:noFill/>
          </a:ln>
          <a:effectLst>
            <a:outerShdw blurRad="292100" dist="139700" dir="2700000" algn="tl" rotWithShape="0">
              <a:srgbClr val="333333">
                <a:alpha val="65000"/>
              </a:srgbClr>
            </a:outerShdw>
          </a:effectLst>
        </p:spPr>
      </p:pic>
      <p:pic>
        <p:nvPicPr>
          <p:cNvPr id="4" name="Imagen 3">
            <a:extLst>
              <a:ext uri="{FF2B5EF4-FFF2-40B4-BE49-F238E27FC236}">
                <a16:creationId xmlns:a16="http://schemas.microsoft.com/office/drawing/2014/main" id="{0C797C84-5492-4AC3-9A4A-939FB1C9414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871" b="10358"/>
          <a:stretch/>
        </p:blipFill>
        <p:spPr>
          <a:xfrm>
            <a:off x="1892807" y="375567"/>
            <a:ext cx="8090159" cy="41999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ángulo 4">
            <a:extLst>
              <a:ext uri="{FF2B5EF4-FFF2-40B4-BE49-F238E27FC236}">
                <a16:creationId xmlns:a16="http://schemas.microsoft.com/office/drawing/2014/main" id="{573B7137-9265-4775-8752-18EDF65433CA}"/>
              </a:ext>
            </a:extLst>
          </p:cNvPr>
          <p:cNvSpPr/>
          <p:nvPr/>
        </p:nvSpPr>
        <p:spPr>
          <a:xfrm>
            <a:off x="1316482" y="5057394"/>
            <a:ext cx="8916223" cy="830997"/>
          </a:xfrm>
          <a:prstGeom prst="rect">
            <a:avLst/>
          </a:prstGeom>
          <a:noFill/>
        </p:spPr>
        <p:txBody>
          <a:bodyPr wrap="none" lIns="91440" tIns="45720" rIns="91440" bIns="45720">
            <a:spAutoFit/>
          </a:bodyPr>
          <a:lstStyle/>
          <a:p>
            <a:pPr algn="ctr"/>
            <a:r>
              <a:rPr lang="es-ES" sz="4800" b="0" cap="none" spc="0" dirty="0">
                <a:ln w="0"/>
                <a:solidFill>
                  <a:schemeClr val="accent1"/>
                </a:solidFill>
                <a:effectLst>
                  <a:outerShdw blurRad="38100" dist="25400" dir="5400000" algn="ctr" rotWithShape="0">
                    <a:srgbClr val="6E747A">
                      <a:alpha val="43000"/>
                    </a:srgbClr>
                  </a:outerShdw>
                </a:effectLst>
              </a:rPr>
              <a:t>GRACIAS POR SU ATENCIÓN  </a:t>
            </a:r>
          </a:p>
        </p:txBody>
      </p:sp>
    </p:spTree>
    <p:extLst>
      <p:ext uri="{BB962C8B-B14F-4D97-AF65-F5344CB8AC3E}">
        <p14:creationId xmlns:p14="http://schemas.microsoft.com/office/powerpoint/2010/main" val="1842931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E096B81-EB55-4E4C-B120-2183BB55AEF8}"/>
              </a:ext>
            </a:extLst>
          </p:cNvPr>
          <p:cNvPicPr>
            <a:picLocks noGrp="1" noChangeAspect="1"/>
          </p:cNvPicPr>
          <p:nvPr>
            <p:ph idx="4294967295"/>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7888" y="0"/>
            <a:ext cx="2424112" cy="6858000"/>
          </a:xfrm>
          <a:prstGeom prst="rect">
            <a:avLst/>
          </a:prstGeom>
          <a:ln>
            <a:noFill/>
          </a:ln>
          <a:effectLst>
            <a:outerShdw blurRad="292100" dist="139700" dir="2700000" algn="tl" rotWithShape="0">
              <a:srgbClr val="333333">
                <a:alpha val="65000"/>
              </a:srgbClr>
            </a:outerShdw>
          </a:effectLst>
        </p:spPr>
      </p:pic>
      <p:graphicFrame>
        <p:nvGraphicFramePr>
          <p:cNvPr id="3" name="Diagrama 2">
            <a:extLst>
              <a:ext uri="{FF2B5EF4-FFF2-40B4-BE49-F238E27FC236}">
                <a16:creationId xmlns:a16="http://schemas.microsoft.com/office/drawing/2014/main" id="{B543453E-A525-4E99-9349-6FCC400B583E}"/>
              </a:ext>
            </a:extLst>
          </p:cNvPr>
          <p:cNvGraphicFramePr/>
          <p:nvPr>
            <p:extLst>
              <p:ext uri="{D42A27DB-BD31-4B8C-83A1-F6EECF244321}">
                <p14:modId xmlns:p14="http://schemas.microsoft.com/office/powerpoint/2010/main" val="2849600773"/>
              </p:ext>
            </p:extLst>
          </p:nvPr>
        </p:nvGraphicFramePr>
        <p:xfrm>
          <a:off x="987760" y="2524539"/>
          <a:ext cx="9409043" cy="40684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CuadroTexto 3">
            <a:extLst>
              <a:ext uri="{FF2B5EF4-FFF2-40B4-BE49-F238E27FC236}">
                <a16:creationId xmlns:a16="http://schemas.microsoft.com/office/drawing/2014/main" id="{ECBFA2EB-B33C-4F34-BF6A-35C55970999A}"/>
              </a:ext>
            </a:extLst>
          </p:cNvPr>
          <p:cNvSpPr txBox="1"/>
          <p:nvPr/>
        </p:nvSpPr>
        <p:spPr>
          <a:xfrm>
            <a:off x="702365" y="265044"/>
            <a:ext cx="1951175" cy="461665"/>
          </a:xfrm>
          <a:prstGeom prst="rect">
            <a:avLst/>
          </a:prstGeom>
          <a:noFill/>
        </p:spPr>
        <p:txBody>
          <a:bodyPr wrap="none" rtlCol="0">
            <a:spAutoFit/>
          </a:bodyPr>
          <a:lstStyle/>
          <a:p>
            <a:r>
              <a:rPr lang="es-BO" sz="2400" b="1" dirty="0">
                <a:highlight>
                  <a:srgbClr val="808000"/>
                </a:highlight>
              </a:rPr>
              <a:t>OBJETIVOS  </a:t>
            </a:r>
          </a:p>
        </p:txBody>
      </p:sp>
      <p:sp>
        <p:nvSpPr>
          <p:cNvPr id="2" name="Rectángulo: esquinas redondeadas 1">
            <a:extLst>
              <a:ext uri="{FF2B5EF4-FFF2-40B4-BE49-F238E27FC236}">
                <a16:creationId xmlns:a16="http://schemas.microsoft.com/office/drawing/2014/main" id="{A785B268-4BD5-47C0-9223-F5BB7D92C25A}"/>
              </a:ext>
            </a:extLst>
          </p:cNvPr>
          <p:cNvSpPr/>
          <p:nvPr/>
        </p:nvSpPr>
        <p:spPr>
          <a:xfrm>
            <a:off x="1387930" y="726709"/>
            <a:ext cx="8866414" cy="17978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bg1"/>
                </a:solidFill>
              </a:rPr>
              <a:t>El objetivo del presente trabajo de investigación fue “evaluar el efecto de tres niveles de materia orgánico en el rendimiento de tres variedades de quinua (</a:t>
            </a:r>
            <a:r>
              <a:rPr lang="es-ES" sz="2000" dirty="0" err="1">
                <a:solidFill>
                  <a:schemeClr val="bg1"/>
                </a:solidFill>
              </a:rPr>
              <a:t>Chenopodium</a:t>
            </a:r>
            <a:r>
              <a:rPr lang="es-ES" sz="2000" dirty="0">
                <a:solidFill>
                  <a:schemeClr val="bg1"/>
                </a:solidFill>
              </a:rPr>
              <a:t> </a:t>
            </a:r>
            <a:r>
              <a:rPr lang="es-ES" sz="2000" dirty="0" err="1">
                <a:solidFill>
                  <a:schemeClr val="bg1"/>
                </a:solidFill>
              </a:rPr>
              <a:t>quinoa</a:t>
            </a:r>
            <a:r>
              <a:rPr lang="es-ES" sz="2000" dirty="0">
                <a:solidFill>
                  <a:schemeClr val="bg1"/>
                </a:solidFill>
              </a:rPr>
              <a:t> </a:t>
            </a:r>
            <a:r>
              <a:rPr lang="es-ES" sz="2000" dirty="0" err="1">
                <a:solidFill>
                  <a:schemeClr val="bg1"/>
                </a:solidFill>
              </a:rPr>
              <a:t>Will</a:t>
            </a:r>
            <a:r>
              <a:rPr lang="es-ES" sz="2000" dirty="0">
                <a:solidFill>
                  <a:schemeClr val="bg1"/>
                </a:solidFill>
              </a:rPr>
              <a:t>), utilizando un arreglo factorial, bajo las condiciones agroecológicas de </a:t>
            </a:r>
            <a:r>
              <a:rPr lang="es-ES" sz="2000" dirty="0" err="1">
                <a:solidFill>
                  <a:schemeClr val="bg1"/>
                </a:solidFill>
              </a:rPr>
              <a:t>Tiahuanacu</a:t>
            </a:r>
            <a:r>
              <a:rPr lang="es-ES" sz="2000" dirty="0">
                <a:solidFill>
                  <a:schemeClr val="bg1"/>
                </a:solidFill>
              </a:rPr>
              <a:t>”.</a:t>
            </a:r>
            <a:endParaRPr lang="es-BO" dirty="0"/>
          </a:p>
        </p:txBody>
      </p:sp>
    </p:spTree>
    <p:extLst>
      <p:ext uri="{BB962C8B-B14F-4D97-AF65-F5344CB8AC3E}">
        <p14:creationId xmlns:p14="http://schemas.microsoft.com/office/powerpoint/2010/main" val="2778522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E096B81-EB55-4E4C-B120-2183BB55AEF8}"/>
              </a:ext>
            </a:extLst>
          </p:cNvPr>
          <p:cNvPicPr>
            <a:picLocks noGrp="1" noChangeAspect="1"/>
          </p:cNvPicPr>
          <p:nvPr>
            <p:ph idx="4294967295"/>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7888" y="0"/>
            <a:ext cx="2424112" cy="6858000"/>
          </a:xfrm>
          <a:prstGeom prst="rect">
            <a:avLst/>
          </a:prstGeom>
          <a:ln>
            <a:noFill/>
          </a:ln>
          <a:effectLst>
            <a:outerShdw blurRad="292100" dist="139700" dir="2700000" algn="tl" rotWithShape="0">
              <a:srgbClr val="333333">
                <a:alpha val="65000"/>
              </a:srgbClr>
            </a:outerShdw>
          </a:effectLst>
        </p:spPr>
      </p:pic>
      <p:pic>
        <p:nvPicPr>
          <p:cNvPr id="4" name="Imagen 3">
            <a:extLst>
              <a:ext uri="{FF2B5EF4-FFF2-40B4-BE49-F238E27FC236}">
                <a16:creationId xmlns:a16="http://schemas.microsoft.com/office/drawing/2014/main" id="{CD6A67A3-B434-419C-876D-87621579A1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0"/>
            <a:ext cx="5231010" cy="6823884"/>
          </a:xfrm>
          <a:prstGeom prst="rect">
            <a:avLst/>
          </a:prstGeom>
        </p:spPr>
      </p:pic>
      <p:sp>
        <p:nvSpPr>
          <p:cNvPr id="10" name="Rectángulo: esquinas redondeadas 9">
            <a:extLst>
              <a:ext uri="{FF2B5EF4-FFF2-40B4-BE49-F238E27FC236}">
                <a16:creationId xmlns:a16="http://schemas.microsoft.com/office/drawing/2014/main" id="{B1D6BCC8-738F-4555-9C55-2FF2312B835A}"/>
              </a:ext>
            </a:extLst>
          </p:cNvPr>
          <p:cNvSpPr/>
          <p:nvPr/>
        </p:nvSpPr>
        <p:spPr>
          <a:xfrm>
            <a:off x="1419368" y="1064524"/>
            <a:ext cx="4039736" cy="519979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s-BO" sz="2400" dirty="0"/>
              <a:t>Fue descrita en 1778 por Willdenow</a:t>
            </a:r>
          </a:p>
          <a:p>
            <a:endParaRPr lang="es-BO" sz="2400" dirty="0"/>
          </a:p>
          <a:p>
            <a:pPr marL="285750" indent="-285750">
              <a:buFont typeface="Arial" panose="020B0604020202020204" pitchFamily="34" charset="0"/>
              <a:buChar char="•"/>
            </a:pPr>
            <a:r>
              <a:rPr lang="es-BO" sz="2400" dirty="0"/>
              <a:t>Centro de origen (Bolivia y Perú)</a:t>
            </a:r>
          </a:p>
          <a:p>
            <a:endParaRPr lang="es-BO" sz="2400" dirty="0"/>
          </a:p>
          <a:p>
            <a:pPr marL="285750" indent="-285750">
              <a:buFont typeface="Arial" panose="020B0604020202020204" pitchFamily="34" charset="0"/>
              <a:buChar char="•"/>
            </a:pPr>
            <a:r>
              <a:rPr lang="es-BO" sz="2400" dirty="0"/>
              <a:t>Mayor diversidad de </a:t>
            </a:r>
            <a:r>
              <a:rPr lang="es-BO" sz="2400" dirty="0" err="1"/>
              <a:t>ecotipos</a:t>
            </a:r>
            <a:r>
              <a:rPr lang="es-BO" sz="2400" dirty="0"/>
              <a:t> cultivares y silvestres (Bolivia y Perú)</a:t>
            </a:r>
          </a:p>
        </p:txBody>
      </p:sp>
      <p:sp>
        <p:nvSpPr>
          <p:cNvPr id="17" name="Forma libre: forma 16">
            <a:extLst>
              <a:ext uri="{FF2B5EF4-FFF2-40B4-BE49-F238E27FC236}">
                <a16:creationId xmlns:a16="http://schemas.microsoft.com/office/drawing/2014/main" id="{D09977C6-E79D-4FC6-82F1-4B8B5761EB07}"/>
              </a:ext>
            </a:extLst>
          </p:cNvPr>
          <p:cNvSpPr/>
          <p:nvPr/>
        </p:nvSpPr>
        <p:spPr>
          <a:xfrm>
            <a:off x="4283242" y="2621784"/>
            <a:ext cx="3947726" cy="811227"/>
          </a:xfrm>
          <a:custGeom>
            <a:avLst/>
            <a:gdLst>
              <a:gd name="connsiteX0" fmla="*/ 0 w 3947726"/>
              <a:gd name="connsiteY0" fmla="*/ 811227 h 811227"/>
              <a:gd name="connsiteX1" fmla="*/ 1299411 w 3947726"/>
              <a:gd name="connsiteY1" fmla="*/ 89332 h 811227"/>
              <a:gd name="connsiteX2" fmla="*/ 2951747 w 3947726"/>
              <a:gd name="connsiteY2" fmla="*/ 41205 h 811227"/>
              <a:gd name="connsiteX3" fmla="*/ 3850105 w 3947726"/>
              <a:gd name="connsiteY3" fmla="*/ 362048 h 811227"/>
              <a:gd name="connsiteX4" fmla="*/ 3882190 w 3947726"/>
              <a:gd name="connsiteY4" fmla="*/ 394132 h 811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26" h="811227">
                <a:moveTo>
                  <a:pt x="0" y="811227"/>
                </a:moveTo>
                <a:cubicBezTo>
                  <a:pt x="403726" y="514448"/>
                  <a:pt x="807453" y="217669"/>
                  <a:pt x="1299411" y="89332"/>
                </a:cubicBezTo>
                <a:cubicBezTo>
                  <a:pt x="1791369" y="-39005"/>
                  <a:pt x="2526631" y="-4248"/>
                  <a:pt x="2951747" y="41205"/>
                </a:cubicBezTo>
                <a:cubicBezTo>
                  <a:pt x="3376863" y="86658"/>
                  <a:pt x="3695031" y="303227"/>
                  <a:pt x="3850105" y="362048"/>
                </a:cubicBezTo>
                <a:cubicBezTo>
                  <a:pt x="4005179" y="420869"/>
                  <a:pt x="3943684" y="407500"/>
                  <a:pt x="3882190" y="394132"/>
                </a:cubicBezTo>
              </a:path>
            </a:pathLst>
          </a:cu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s-BO"/>
          </a:p>
        </p:txBody>
      </p:sp>
      <p:sp>
        <p:nvSpPr>
          <p:cNvPr id="20" name="Forma libre: forma 19">
            <a:extLst>
              <a:ext uri="{FF2B5EF4-FFF2-40B4-BE49-F238E27FC236}">
                <a16:creationId xmlns:a16="http://schemas.microsoft.com/office/drawing/2014/main" id="{B5752230-DAD9-4FC7-AB7E-0F392EC41B0D}"/>
              </a:ext>
            </a:extLst>
          </p:cNvPr>
          <p:cNvSpPr/>
          <p:nvPr/>
        </p:nvSpPr>
        <p:spPr>
          <a:xfrm rot="9510721">
            <a:off x="4515852" y="3664422"/>
            <a:ext cx="3947726" cy="811227"/>
          </a:xfrm>
          <a:custGeom>
            <a:avLst/>
            <a:gdLst>
              <a:gd name="connsiteX0" fmla="*/ 0 w 3947726"/>
              <a:gd name="connsiteY0" fmla="*/ 811227 h 811227"/>
              <a:gd name="connsiteX1" fmla="*/ 1299411 w 3947726"/>
              <a:gd name="connsiteY1" fmla="*/ 89332 h 811227"/>
              <a:gd name="connsiteX2" fmla="*/ 2951747 w 3947726"/>
              <a:gd name="connsiteY2" fmla="*/ 41205 h 811227"/>
              <a:gd name="connsiteX3" fmla="*/ 3850105 w 3947726"/>
              <a:gd name="connsiteY3" fmla="*/ 362048 h 811227"/>
              <a:gd name="connsiteX4" fmla="*/ 3882190 w 3947726"/>
              <a:gd name="connsiteY4" fmla="*/ 394132 h 811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26" h="811227">
                <a:moveTo>
                  <a:pt x="0" y="811227"/>
                </a:moveTo>
                <a:cubicBezTo>
                  <a:pt x="403726" y="514448"/>
                  <a:pt x="807453" y="217669"/>
                  <a:pt x="1299411" y="89332"/>
                </a:cubicBezTo>
                <a:cubicBezTo>
                  <a:pt x="1791369" y="-39005"/>
                  <a:pt x="2526631" y="-4248"/>
                  <a:pt x="2951747" y="41205"/>
                </a:cubicBezTo>
                <a:cubicBezTo>
                  <a:pt x="3376863" y="86658"/>
                  <a:pt x="3695031" y="303227"/>
                  <a:pt x="3850105" y="362048"/>
                </a:cubicBezTo>
                <a:cubicBezTo>
                  <a:pt x="4005179" y="420869"/>
                  <a:pt x="3943684" y="407500"/>
                  <a:pt x="3882190" y="394132"/>
                </a:cubicBezTo>
              </a:path>
            </a:pathLst>
          </a:cu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s-BO"/>
          </a:p>
        </p:txBody>
      </p:sp>
      <p:sp>
        <p:nvSpPr>
          <p:cNvPr id="21" name="CuadroTexto 20">
            <a:extLst>
              <a:ext uri="{FF2B5EF4-FFF2-40B4-BE49-F238E27FC236}">
                <a16:creationId xmlns:a16="http://schemas.microsoft.com/office/drawing/2014/main" id="{64498564-FD05-4AF2-B087-BEBAB72E8F49}"/>
              </a:ext>
            </a:extLst>
          </p:cNvPr>
          <p:cNvSpPr txBox="1"/>
          <p:nvPr/>
        </p:nvSpPr>
        <p:spPr>
          <a:xfrm>
            <a:off x="702365" y="265044"/>
            <a:ext cx="3631122" cy="461665"/>
          </a:xfrm>
          <a:prstGeom prst="rect">
            <a:avLst/>
          </a:prstGeom>
          <a:noFill/>
        </p:spPr>
        <p:txBody>
          <a:bodyPr wrap="none" rtlCol="0">
            <a:spAutoFit/>
          </a:bodyPr>
          <a:lstStyle/>
          <a:p>
            <a:r>
              <a:rPr lang="es-BO" sz="2400" b="1" dirty="0">
                <a:highlight>
                  <a:srgbClr val="808000"/>
                </a:highlight>
              </a:rPr>
              <a:t>ORIGEN DE LA QUINUA </a:t>
            </a:r>
          </a:p>
        </p:txBody>
      </p:sp>
    </p:spTree>
    <p:extLst>
      <p:ext uri="{BB962C8B-B14F-4D97-AF65-F5344CB8AC3E}">
        <p14:creationId xmlns:p14="http://schemas.microsoft.com/office/powerpoint/2010/main" val="4116623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BA499D01-9DC1-4F9C-AD2B-73CDA35CE0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7973" y="1815048"/>
            <a:ext cx="6416842" cy="5042951"/>
          </a:xfrm>
          <a:prstGeom prst="ellipse">
            <a:avLst/>
          </a:prstGeom>
          <a:ln>
            <a:noFill/>
          </a:ln>
          <a:effectLst>
            <a:softEdge rad="112500"/>
          </a:effectLst>
        </p:spPr>
      </p:pic>
      <p:pic>
        <p:nvPicPr>
          <p:cNvPr id="5" name="Marcador de contenido 4">
            <a:extLst>
              <a:ext uri="{FF2B5EF4-FFF2-40B4-BE49-F238E27FC236}">
                <a16:creationId xmlns:a16="http://schemas.microsoft.com/office/drawing/2014/main" id="{DE096B81-EB55-4E4C-B120-2183BB55AEF8}"/>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8114" y="0"/>
            <a:ext cx="2423886" cy="6858000"/>
          </a:xfrm>
          <a:prstGeom prst="rect">
            <a:avLst/>
          </a:prstGeom>
          <a:ln>
            <a:noFill/>
          </a:ln>
          <a:effectLst>
            <a:outerShdw blurRad="292100" dist="139700" dir="2700000" algn="tl" rotWithShape="0">
              <a:srgbClr val="333333">
                <a:alpha val="65000"/>
              </a:srgbClr>
            </a:outerShdw>
          </a:effectLst>
        </p:spPr>
      </p:pic>
      <p:graphicFrame>
        <p:nvGraphicFramePr>
          <p:cNvPr id="3" name="Diagrama 2">
            <a:extLst>
              <a:ext uri="{FF2B5EF4-FFF2-40B4-BE49-F238E27FC236}">
                <a16:creationId xmlns:a16="http://schemas.microsoft.com/office/drawing/2014/main" id="{FE4E7CA9-6A9A-4C77-97D2-0BE955C3F1FB}"/>
              </a:ext>
            </a:extLst>
          </p:cNvPr>
          <p:cNvGraphicFramePr/>
          <p:nvPr>
            <p:extLst>
              <p:ext uri="{D42A27DB-BD31-4B8C-83A1-F6EECF244321}">
                <p14:modId xmlns:p14="http://schemas.microsoft.com/office/powerpoint/2010/main" val="2049389918"/>
              </p:ext>
            </p:extLst>
          </p:nvPr>
        </p:nvGraphicFramePr>
        <p:xfrm>
          <a:off x="1392073" y="2183642"/>
          <a:ext cx="8376042" cy="44218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7" name="Grupo 6">
            <a:extLst>
              <a:ext uri="{FF2B5EF4-FFF2-40B4-BE49-F238E27FC236}">
                <a16:creationId xmlns:a16="http://schemas.microsoft.com/office/drawing/2014/main" id="{BEDB1992-00AC-433C-908B-11294D69A8FA}"/>
              </a:ext>
            </a:extLst>
          </p:cNvPr>
          <p:cNvGrpSpPr/>
          <p:nvPr/>
        </p:nvGrpSpPr>
        <p:grpSpPr>
          <a:xfrm>
            <a:off x="8890183" y="368594"/>
            <a:ext cx="1755860" cy="1446454"/>
            <a:chOff x="5296541" y="1484912"/>
            <a:chExt cx="1755860" cy="1446454"/>
          </a:xfrm>
          <a:scene3d>
            <a:camera prst="orthographicFront">
              <a:rot lat="0" lon="0" rev="0"/>
            </a:camera>
            <a:lightRig rig="contrasting" dir="t">
              <a:rot lat="0" lon="0" rev="1200000"/>
            </a:lightRig>
          </a:scene3d>
        </p:grpSpPr>
        <p:sp>
          <p:nvSpPr>
            <p:cNvPr id="8" name="Elipse 7">
              <a:extLst>
                <a:ext uri="{FF2B5EF4-FFF2-40B4-BE49-F238E27FC236}">
                  <a16:creationId xmlns:a16="http://schemas.microsoft.com/office/drawing/2014/main" id="{2C38F293-88B3-49DD-A285-32190F9F3A5A}"/>
                </a:ext>
              </a:extLst>
            </p:cNvPr>
            <p:cNvSpPr/>
            <p:nvPr/>
          </p:nvSpPr>
          <p:spPr>
            <a:xfrm>
              <a:off x="5296541" y="1484912"/>
              <a:ext cx="1755860" cy="1446454"/>
            </a:xfrm>
            <a:prstGeom prst="ellipse">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Elipse 4">
              <a:extLst>
                <a:ext uri="{FF2B5EF4-FFF2-40B4-BE49-F238E27FC236}">
                  <a16:creationId xmlns:a16="http://schemas.microsoft.com/office/drawing/2014/main" id="{FF5B0C53-88DF-4227-9749-0B4B9DAD4D0E}"/>
                </a:ext>
              </a:extLst>
            </p:cNvPr>
            <p:cNvSpPr txBox="1"/>
            <p:nvPr/>
          </p:nvSpPr>
          <p:spPr>
            <a:xfrm>
              <a:off x="5553681" y="1696740"/>
              <a:ext cx="1241580" cy="102279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BO" sz="2400" dirty="0"/>
                <a:t>Costa</a:t>
              </a:r>
              <a:endParaRPr lang="es-BO" sz="2400" kern="1200" dirty="0"/>
            </a:p>
          </p:txBody>
        </p:sp>
      </p:grpSp>
      <p:sp>
        <p:nvSpPr>
          <p:cNvPr id="10" name="Rectángulo: esquinas redondeadas 9">
            <a:extLst>
              <a:ext uri="{FF2B5EF4-FFF2-40B4-BE49-F238E27FC236}">
                <a16:creationId xmlns:a16="http://schemas.microsoft.com/office/drawing/2014/main" id="{FB6941A9-FD7F-44F5-97F4-90D1993C947B}"/>
              </a:ext>
            </a:extLst>
          </p:cNvPr>
          <p:cNvSpPr/>
          <p:nvPr/>
        </p:nvSpPr>
        <p:spPr>
          <a:xfrm>
            <a:off x="1828800" y="368594"/>
            <a:ext cx="6866021" cy="123462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s-ES" sz="2800" dirty="0">
                <a:solidFill>
                  <a:schemeClr val="tx1"/>
                </a:solidFill>
                <a:effectLst/>
                <a:latin typeface="Arial" panose="020B0604020202020204" pitchFamily="34" charset="0"/>
                <a:ea typeface="Calibri" panose="020F0502020204030204" pitchFamily="34" charset="0"/>
              </a:rPr>
              <a:t>La Quinua fue agrupada en cinco grupos mayores, cuatro de ellos se encuentran en Bolivia </a:t>
            </a:r>
            <a:endParaRPr lang="es-BO" sz="2800" dirty="0">
              <a:solidFill>
                <a:schemeClr val="tx1"/>
              </a:solidFill>
            </a:endParaRPr>
          </a:p>
        </p:txBody>
      </p:sp>
      <p:sp>
        <p:nvSpPr>
          <p:cNvPr id="11" name="Elipse 10">
            <a:extLst>
              <a:ext uri="{FF2B5EF4-FFF2-40B4-BE49-F238E27FC236}">
                <a16:creationId xmlns:a16="http://schemas.microsoft.com/office/drawing/2014/main" id="{22EF91C9-6BB8-45D2-9E45-9F64F2881EA0}"/>
              </a:ext>
            </a:extLst>
          </p:cNvPr>
          <p:cNvSpPr/>
          <p:nvPr/>
        </p:nvSpPr>
        <p:spPr>
          <a:xfrm>
            <a:off x="2277979" y="1815048"/>
            <a:ext cx="6416842" cy="504295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BO"/>
          </a:p>
        </p:txBody>
      </p:sp>
      <p:cxnSp>
        <p:nvCxnSpPr>
          <p:cNvPr id="13" name="Conector recto de flecha 12">
            <a:extLst>
              <a:ext uri="{FF2B5EF4-FFF2-40B4-BE49-F238E27FC236}">
                <a16:creationId xmlns:a16="http://schemas.microsoft.com/office/drawing/2014/main" id="{5C3C38CB-5D45-4B63-96C4-A9011C6DA58B}"/>
              </a:ext>
            </a:extLst>
          </p:cNvPr>
          <p:cNvCxnSpPr/>
          <p:nvPr/>
        </p:nvCxnSpPr>
        <p:spPr>
          <a:xfrm>
            <a:off x="5374105" y="1603220"/>
            <a:ext cx="0" cy="2160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Conector recto 14">
            <a:extLst>
              <a:ext uri="{FF2B5EF4-FFF2-40B4-BE49-F238E27FC236}">
                <a16:creationId xmlns:a16="http://schemas.microsoft.com/office/drawing/2014/main" id="{75F52C96-5A2E-4DC3-AF2E-8DD7C2E59C9A}"/>
              </a:ext>
            </a:extLst>
          </p:cNvPr>
          <p:cNvCxnSpPr>
            <a:stCxn id="11" idx="7"/>
          </p:cNvCxnSpPr>
          <p:nvPr/>
        </p:nvCxnSpPr>
        <p:spPr>
          <a:xfrm flipV="1">
            <a:off x="7755096" y="1603220"/>
            <a:ext cx="1392227" cy="95035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3782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AB5596E7-21E8-4A42-99F9-F55B0DD2FD40}"/>
              </a:ext>
            </a:extLst>
          </p:cNvPr>
          <p:cNvPicPr>
            <a:picLocks noChangeAspect="1"/>
          </p:cNvPicPr>
          <p:nvPr/>
        </p:nvPicPr>
        <p:blipFill rotWithShape="1">
          <a:blip r:embed="rId2">
            <a:extLst>
              <a:ext uri="{28A0092B-C50C-407E-A947-70E740481C1C}">
                <a14:useLocalDpi xmlns:a14="http://schemas.microsoft.com/office/drawing/2010/main" val="0"/>
              </a:ext>
            </a:extLst>
          </a:blip>
          <a:srcRect r="148" b="39550"/>
          <a:stretch/>
        </p:blipFill>
        <p:spPr>
          <a:xfrm>
            <a:off x="822738" y="265045"/>
            <a:ext cx="8851349" cy="3697356"/>
          </a:xfrm>
          <a:prstGeom prst="rect">
            <a:avLst/>
          </a:prstGeom>
        </p:spPr>
      </p:pic>
      <p:pic>
        <p:nvPicPr>
          <p:cNvPr id="5" name="Marcador de contenido 4">
            <a:extLst>
              <a:ext uri="{FF2B5EF4-FFF2-40B4-BE49-F238E27FC236}">
                <a16:creationId xmlns:a16="http://schemas.microsoft.com/office/drawing/2014/main" id="{DE096B81-EB55-4E4C-B120-2183BB55AEF8}"/>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8114" y="0"/>
            <a:ext cx="2423886" cy="6858000"/>
          </a:xfrm>
          <a:prstGeom prst="rect">
            <a:avLst/>
          </a:prstGeom>
          <a:ln>
            <a:noFill/>
          </a:ln>
          <a:effectLst>
            <a:outerShdw blurRad="292100" dist="139700" dir="2700000" algn="tl" rotWithShape="0">
              <a:srgbClr val="333333">
                <a:alpha val="65000"/>
              </a:srgbClr>
            </a:outerShdw>
          </a:effectLst>
        </p:spPr>
      </p:pic>
      <p:sp>
        <p:nvSpPr>
          <p:cNvPr id="4" name="CuadroTexto 3">
            <a:extLst>
              <a:ext uri="{FF2B5EF4-FFF2-40B4-BE49-F238E27FC236}">
                <a16:creationId xmlns:a16="http://schemas.microsoft.com/office/drawing/2014/main" id="{F49EC567-2B77-49D1-9569-3BCF149C3E8F}"/>
              </a:ext>
            </a:extLst>
          </p:cNvPr>
          <p:cNvSpPr txBox="1"/>
          <p:nvPr/>
        </p:nvSpPr>
        <p:spPr>
          <a:xfrm>
            <a:off x="987579" y="463827"/>
            <a:ext cx="3433953" cy="461665"/>
          </a:xfrm>
          <a:prstGeom prst="rect">
            <a:avLst/>
          </a:prstGeom>
          <a:noFill/>
        </p:spPr>
        <p:txBody>
          <a:bodyPr wrap="none" rtlCol="0">
            <a:spAutoFit/>
          </a:bodyPr>
          <a:lstStyle/>
          <a:p>
            <a:r>
              <a:rPr lang="es-BO" sz="2400" b="1" dirty="0">
                <a:highlight>
                  <a:srgbClr val="808000"/>
                </a:highlight>
              </a:rPr>
              <a:t>CICLO FENOLÓGICO  </a:t>
            </a:r>
          </a:p>
        </p:txBody>
      </p:sp>
      <p:sp>
        <p:nvSpPr>
          <p:cNvPr id="8" name="Flecha: pentágono 7">
            <a:extLst>
              <a:ext uri="{FF2B5EF4-FFF2-40B4-BE49-F238E27FC236}">
                <a16:creationId xmlns:a16="http://schemas.microsoft.com/office/drawing/2014/main" id="{47CBB97F-B792-4C79-A5F1-059C8B3B6DB2}"/>
              </a:ext>
            </a:extLst>
          </p:cNvPr>
          <p:cNvSpPr/>
          <p:nvPr/>
        </p:nvSpPr>
        <p:spPr>
          <a:xfrm rot="16200000">
            <a:off x="591910" y="4995605"/>
            <a:ext cx="2630554" cy="484632"/>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b="1" dirty="0">
                <a:solidFill>
                  <a:schemeClr val="tx1"/>
                </a:solidFill>
              </a:rPr>
              <a:t>EMERGENCIA</a:t>
            </a:r>
          </a:p>
        </p:txBody>
      </p:sp>
      <p:sp>
        <p:nvSpPr>
          <p:cNvPr id="10" name="Flecha: pentágono 9">
            <a:extLst>
              <a:ext uri="{FF2B5EF4-FFF2-40B4-BE49-F238E27FC236}">
                <a16:creationId xmlns:a16="http://schemas.microsoft.com/office/drawing/2014/main" id="{27ED79D7-FE9B-4754-BADA-BA178D1A6B60}"/>
              </a:ext>
            </a:extLst>
          </p:cNvPr>
          <p:cNvSpPr/>
          <p:nvPr/>
        </p:nvSpPr>
        <p:spPr>
          <a:xfrm rot="16200000">
            <a:off x="1325473" y="4979039"/>
            <a:ext cx="2630554" cy="484632"/>
          </a:xfrm>
          <a:prstGeom prst="homePlat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sz="1600" b="1" dirty="0">
                <a:solidFill>
                  <a:schemeClr val="tx1"/>
                </a:solidFill>
              </a:rPr>
              <a:t>6</a:t>
            </a:r>
            <a:r>
              <a:rPr lang="es-BO" sz="1600" dirty="0"/>
              <a:t> </a:t>
            </a:r>
            <a:r>
              <a:rPr lang="es-BO" sz="1600" b="1" dirty="0">
                <a:solidFill>
                  <a:schemeClr val="tx1"/>
                </a:solidFill>
              </a:rPr>
              <a:t>HOJAS</a:t>
            </a:r>
            <a:r>
              <a:rPr lang="es-BO" sz="1600" dirty="0"/>
              <a:t> </a:t>
            </a:r>
            <a:r>
              <a:rPr lang="es-BO" sz="1600" b="1" dirty="0">
                <a:solidFill>
                  <a:schemeClr val="tx1"/>
                </a:solidFill>
              </a:rPr>
              <a:t>VERDADERAS</a:t>
            </a:r>
          </a:p>
        </p:txBody>
      </p:sp>
      <p:sp>
        <p:nvSpPr>
          <p:cNvPr id="11" name="Flecha: pentágono 10">
            <a:extLst>
              <a:ext uri="{FF2B5EF4-FFF2-40B4-BE49-F238E27FC236}">
                <a16:creationId xmlns:a16="http://schemas.microsoft.com/office/drawing/2014/main" id="{4387EEB3-4D12-444B-AD0F-1641342BCAF1}"/>
              </a:ext>
            </a:extLst>
          </p:cNvPr>
          <p:cNvSpPr/>
          <p:nvPr/>
        </p:nvSpPr>
        <p:spPr>
          <a:xfrm rot="16200000">
            <a:off x="2077158" y="4977383"/>
            <a:ext cx="2630554" cy="484632"/>
          </a:xfrm>
          <a:prstGeom prst="homePlat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b="1" dirty="0">
                <a:solidFill>
                  <a:schemeClr val="tx1"/>
                </a:solidFill>
              </a:rPr>
              <a:t>RAMIFICACION</a:t>
            </a:r>
          </a:p>
        </p:txBody>
      </p:sp>
      <p:sp>
        <p:nvSpPr>
          <p:cNvPr id="12" name="Flecha: pentágono 11">
            <a:extLst>
              <a:ext uri="{FF2B5EF4-FFF2-40B4-BE49-F238E27FC236}">
                <a16:creationId xmlns:a16="http://schemas.microsoft.com/office/drawing/2014/main" id="{3572D2C2-2AEB-4ED3-AAF4-67DEF644DCB0}"/>
              </a:ext>
            </a:extLst>
          </p:cNvPr>
          <p:cNvSpPr/>
          <p:nvPr/>
        </p:nvSpPr>
        <p:spPr>
          <a:xfrm rot="16200000">
            <a:off x="2863939" y="4982353"/>
            <a:ext cx="2630554" cy="484632"/>
          </a:xfrm>
          <a:prstGeom prst="homePlat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b="1" dirty="0">
                <a:solidFill>
                  <a:schemeClr val="tx1"/>
                </a:solidFill>
              </a:rPr>
              <a:t>PANOJAMIENTO</a:t>
            </a:r>
          </a:p>
        </p:txBody>
      </p:sp>
      <p:sp>
        <p:nvSpPr>
          <p:cNvPr id="13" name="Flecha: pentágono 12">
            <a:extLst>
              <a:ext uri="{FF2B5EF4-FFF2-40B4-BE49-F238E27FC236}">
                <a16:creationId xmlns:a16="http://schemas.microsoft.com/office/drawing/2014/main" id="{068A05C3-0C4A-4960-A320-B0DD50326446}"/>
              </a:ext>
            </a:extLst>
          </p:cNvPr>
          <p:cNvSpPr/>
          <p:nvPr/>
        </p:nvSpPr>
        <p:spPr>
          <a:xfrm rot="16200000">
            <a:off x="3637900" y="4972411"/>
            <a:ext cx="2630554" cy="484632"/>
          </a:xfrm>
          <a:prstGeom prst="homePlat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b="1" dirty="0">
                <a:solidFill>
                  <a:schemeClr val="tx1"/>
                </a:solidFill>
              </a:rPr>
              <a:t>FLORACION</a:t>
            </a:r>
            <a:r>
              <a:rPr lang="es-BO" dirty="0"/>
              <a:t> </a:t>
            </a:r>
          </a:p>
        </p:txBody>
      </p:sp>
      <p:sp>
        <p:nvSpPr>
          <p:cNvPr id="14" name="Flecha: pentágono 13">
            <a:extLst>
              <a:ext uri="{FF2B5EF4-FFF2-40B4-BE49-F238E27FC236}">
                <a16:creationId xmlns:a16="http://schemas.microsoft.com/office/drawing/2014/main" id="{18D6A283-5BCB-40DE-8533-79886DFF54B4}"/>
              </a:ext>
            </a:extLst>
          </p:cNvPr>
          <p:cNvSpPr/>
          <p:nvPr/>
        </p:nvSpPr>
        <p:spPr>
          <a:xfrm rot="16200000">
            <a:off x="4538407" y="4972410"/>
            <a:ext cx="2630554" cy="484632"/>
          </a:xfrm>
          <a:prstGeom prst="homePlat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b="1" dirty="0">
                <a:solidFill>
                  <a:schemeClr val="tx1"/>
                </a:solidFill>
              </a:rPr>
              <a:t>GRANO LECHOSO</a:t>
            </a:r>
          </a:p>
        </p:txBody>
      </p:sp>
      <p:sp>
        <p:nvSpPr>
          <p:cNvPr id="15" name="Flecha: pentágono 14">
            <a:extLst>
              <a:ext uri="{FF2B5EF4-FFF2-40B4-BE49-F238E27FC236}">
                <a16:creationId xmlns:a16="http://schemas.microsoft.com/office/drawing/2014/main" id="{A8BAA739-7AC5-4AA3-A4AC-4F02751E140A}"/>
              </a:ext>
            </a:extLst>
          </p:cNvPr>
          <p:cNvSpPr/>
          <p:nvPr/>
        </p:nvSpPr>
        <p:spPr>
          <a:xfrm rot="16200000">
            <a:off x="5739074" y="4979039"/>
            <a:ext cx="2630554" cy="484632"/>
          </a:xfrm>
          <a:prstGeom prst="homePlat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b="1" dirty="0">
                <a:solidFill>
                  <a:schemeClr val="tx1"/>
                </a:solidFill>
              </a:rPr>
              <a:t>GRANO PASTOSO</a:t>
            </a:r>
          </a:p>
        </p:txBody>
      </p:sp>
      <p:sp>
        <p:nvSpPr>
          <p:cNvPr id="16" name="Flecha: pentágono 15">
            <a:extLst>
              <a:ext uri="{FF2B5EF4-FFF2-40B4-BE49-F238E27FC236}">
                <a16:creationId xmlns:a16="http://schemas.microsoft.com/office/drawing/2014/main" id="{9F4FA470-543A-42B2-BA12-649C4F58B4D5}"/>
              </a:ext>
            </a:extLst>
          </p:cNvPr>
          <p:cNvSpPr/>
          <p:nvPr/>
        </p:nvSpPr>
        <p:spPr>
          <a:xfrm rot="16200000">
            <a:off x="6974797" y="4972411"/>
            <a:ext cx="2630554" cy="484632"/>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sz="1600" b="1" dirty="0">
                <a:solidFill>
                  <a:schemeClr val="tx1"/>
                </a:solidFill>
              </a:rPr>
              <a:t>MADUREZ FISIOLOGICA </a:t>
            </a:r>
          </a:p>
        </p:txBody>
      </p:sp>
    </p:spTree>
    <p:extLst>
      <p:ext uri="{BB962C8B-B14F-4D97-AF65-F5344CB8AC3E}">
        <p14:creationId xmlns:p14="http://schemas.microsoft.com/office/powerpoint/2010/main" val="970335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E096B81-EB55-4E4C-B120-2183BB55AEF8}"/>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8114" y="0"/>
            <a:ext cx="2423886" cy="6858000"/>
          </a:xfrm>
          <a:prstGeom prst="rect">
            <a:avLst/>
          </a:prstGeom>
          <a:ln>
            <a:noFill/>
          </a:ln>
          <a:effectLst>
            <a:outerShdw blurRad="292100" dist="139700" dir="2700000" algn="tl" rotWithShape="0">
              <a:srgbClr val="333333">
                <a:alpha val="65000"/>
              </a:srgbClr>
            </a:outerShdw>
          </a:effectLst>
        </p:spPr>
      </p:pic>
      <p:sp>
        <p:nvSpPr>
          <p:cNvPr id="4" name="CuadroTexto 3">
            <a:extLst>
              <a:ext uri="{FF2B5EF4-FFF2-40B4-BE49-F238E27FC236}">
                <a16:creationId xmlns:a16="http://schemas.microsoft.com/office/drawing/2014/main" id="{22701130-18C0-4AE9-8C5A-3C164B975F9D}"/>
              </a:ext>
            </a:extLst>
          </p:cNvPr>
          <p:cNvSpPr txBox="1"/>
          <p:nvPr/>
        </p:nvSpPr>
        <p:spPr>
          <a:xfrm>
            <a:off x="987579" y="463827"/>
            <a:ext cx="5556329" cy="461665"/>
          </a:xfrm>
          <a:prstGeom prst="rect">
            <a:avLst/>
          </a:prstGeom>
          <a:noFill/>
        </p:spPr>
        <p:txBody>
          <a:bodyPr wrap="none" rtlCol="0">
            <a:spAutoFit/>
          </a:bodyPr>
          <a:lstStyle/>
          <a:p>
            <a:r>
              <a:rPr lang="es-BO" sz="2400" b="1" dirty="0">
                <a:highlight>
                  <a:srgbClr val="808000"/>
                </a:highlight>
              </a:rPr>
              <a:t>VALOR NUTRICIONAL DE LA QUINUA </a:t>
            </a:r>
          </a:p>
        </p:txBody>
      </p:sp>
      <p:pic>
        <p:nvPicPr>
          <p:cNvPr id="7" name="Imagen 6">
            <a:extLst>
              <a:ext uri="{FF2B5EF4-FFF2-40B4-BE49-F238E27FC236}">
                <a16:creationId xmlns:a16="http://schemas.microsoft.com/office/drawing/2014/main" id="{B7067AE9-640D-4754-8CC3-81FBCD6E0A97}"/>
              </a:ext>
            </a:extLst>
          </p:cNvPr>
          <p:cNvPicPr>
            <a:picLocks noChangeAspect="1"/>
          </p:cNvPicPr>
          <p:nvPr/>
        </p:nvPicPr>
        <p:blipFill>
          <a:blip r:embed="rId4"/>
          <a:stretch>
            <a:fillRect/>
          </a:stretch>
        </p:blipFill>
        <p:spPr>
          <a:xfrm>
            <a:off x="964750" y="953254"/>
            <a:ext cx="7830254" cy="6325370"/>
          </a:xfrm>
          <a:prstGeom prst="rect">
            <a:avLst/>
          </a:prstGeom>
        </p:spPr>
      </p:pic>
      <p:sp>
        <p:nvSpPr>
          <p:cNvPr id="8" name="Elipse 7">
            <a:extLst>
              <a:ext uri="{FF2B5EF4-FFF2-40B4-BE49-F238E27FC236}">
                <a16:creationId xmlns:a16="http://schemas.microsoft.com/office/drawing/2014/main" id="{C031AC6B-B8DA-42D1-BD66-2D67B5DD5BA5}"/>
              </a:ext>
            </a:extLst>
          </p:cNvPr>
          <p:cNvSpPr/>
          <p:nvPr/>
        </p:nvSpPr>
        <p:spPr>
          <a:xfrm>
            <a:off x="2267712" y="2414016"/>
            <a:ext cx="566928" cy="512064"/>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BO"/>
          </a:p>
        </p:txBody>
      </p:sp>
      <p:sp>
        <p:nvSpPr>
          <p:cNvPr id="9" name="Elipse 8">
            <a:extLst>
              <a:ext uri="{FF2B5EF4-FFF2-40B4-BE49-F238E27FC236}">
                <a16:creationId xmlns:a16="http://schemas.microsoft.com/office/drawing/2014/main" id="{D7F42739-8AD3-417A-B752-EE2D2D7B9C04}"/>
              </a:ext>
            </a:extLst>
          </p:cNvPr>
          <p:cNvSpPr/>
          <p:nvPr/>
        </p:nvSpPr>
        <p:spPr>
          <a:xfrm>
            <a:off x="2267712" y="5845533"/>
            <a:ext cx="566928" cy="512064"/>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BO"/>
          </a:p>
        </p:txBody>
      </p:sp>
      <p:sp>
        <p:nvSpPr>
          <p:cNvPr id="10" name="CuadroTexto 9">
            <a:extLst>
              <a:ext uri="{FF2B5EF4-FFF2-40B4-BE49-F238E27FC236}">
                <a16:creationId xmlns:a16="http://schemas.microsoft.com/office/drawing/2014/main" id="{817D1217-87F3-4513-AFFA-7FE7FFA4E2A2}"/>
              </a:ext>
            </a:extLst>
          </p:cNvPr>
          <p:cNvSpPr txBox="1"/>
          <p:nvPr/>
        </p:nvSpPr>
        <p:spPr>
          <a:xfrm>
            <a:off x="7220197" y="6467325"/>
            <a:ext cx="2339102" cy="646331"/>
          </a:xfrm>
          <a:prstGeom prst="rect">
            <a:avLst/>
          </a:prstGeom>
          <a:noFill/>
        </p:spPr>
        <p:txBody>
          <a:bodyPr wrap="none" rtlCol="0">
            <a:spAutoFit/>
          </a:bodyPr>
          <a:lstStyle/>
          <a:p>
            <a:r>
              <a:rPr lang="es-ES" sz="1800" dirty="0">
                <a:effectLst/>
                <a:latin typeface="Arial" panose="020B0604020202020204" pitchFamily="34" charset="0"/>
                <a:ea typeface="Calibri" panose="020F0502020204030204" pitchFamily="34" charset="0"/>
                <a:cs typeface="Arial" panose="020B0604020202020204" pitchFamily="34" charset="0"/>
              </a:rPr>
              <a:t>(</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Rojas y Pinto, 2006</a:t>
            </a:r>
            <a:r>
              <a:rPr lang="es-ES" sz="1800" dirty="0">
                <a:effectLst/>
                <a:latin typeface="Arial" panose="020B0604020202020204" pitchFamily="34" charset="0"/>
                <a:ea typeface="Calibri" panose="020F0502020204030204" pitchFamily="34" charset="0"/>
                <a:cs typeface="Arial" panose="020B0604020202020204" pitchFamily="34" charset="0"/>
              </a:rPr>
              <a:t>)</a:t>
            </a:r>
            <a:endParaRPr lang="es-BO"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s-BO" dirty="0"/>
          </a:p>
        </p:txBody>
      </p:sp>
    </p:spTree>
    <p:extLst>
      <p:ext uri="{BB962C8B-B14F-4D97-AF65-F5344CB8AC3E}">
        <p14:creationId xmlns:p14="http://schemas.microsoft.com/office/powerpoint/2010/main" val="3808020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E096B81-EB55-4E4C-B120-2183BB55AEF8}"/>
              </a:ext>
            </a:extLst>
          </p:cNvPr>
          <p:cNvPicPr>
            <a:picLocks noGrp="1" noChangeAspect="1"/>
          </p:cNvPicPr>
          <p:nvPr>
            <p:ph idx="4294967295"/>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7888" y="0"/>
            <a:ext cx="2424112" cy="6858000"/>
          </a:xfrm>
          <a:prstGeom prst="rect">
            <a:avLst/>
          </a:prstGeom>
          <a:ln>
            <a:noFill/>
          </a:ln>
          <a:effectLst>
            <a:outerShdw blurRad="292100" dist="139700" dir="2700000" algn="tl" rotWithShape="0">
              <a:srgbClr val="333333">
                <a:alpha val="65000"/>
              </a:srgbClr>
            </a:outerShdw>
          </a:effectLst>
        </p:spPr>
      </p:pic>
      <p:graphicFrame>
        <p:nvGraphicFramePr>
          <p:cNvPr id="3" name="Diagrama 2">
            <a:extLst>
              <a:ext uri="{FF2B5EF4-FFF2-40B4-BE49-F238E27FC236}">
                <a16:creationId xmlns:a16="http://schemas.microsoft.com/office/drawing/2014/main" id="{B543453E-A525-4E99-9349-6FCC400B583E}"/>
              </a:ext>
            </a:extLst>
          </p:cNvPr>
          <p:cNvGraphicFramePr/>
          <p:nvPr>
            <p:extLst>
              <p:ext uri="{D42A27DB-BD31-4B8C-83A1-F6EECF244321}">
                <p14:modId xmlns:p14="http://schemas.microsoft.com/office/powerpoint/2010/main" val="3637967980"/>
              </p:ext>
            </p:extLst>
          </p:nvPr>
        </p:nvGraphicFramePr>
        <p:xfrm>
          <a:off x="987760" y="3293391"/>
          <a:ext cx="9409043" cy="32995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CuadroTexto 3">
            <a:extLst>
              <a:ext uri="{FF2B5EF4-FFF2-40B4-BE49-F238E27FC236}">
                <a16:creationId xmlns:a16="http://schemas.microsoft.com/office/drawing/2014/main" id="{ECBFA2EB-B33C-4F34-BF6A-35C55970999A}"/>
              </a:ext>
            </a:extLst>
          </p:cNvPr>
          <p:cNvSpPr txBox="1"/>
          <p:nvPr/>
        </p:nvSpPr>
        <p:spPr>
          <a:xfrm>
            <a:off x="702365" y="265044"/>
            <a:ext cx="5155994" cy="461665"/>
          </a:xfrm>
          <a:prstGeom prst="rect">
            <a:avLst/>
          </a:prstGeom>
          <a:noFill/>
        </p:spPr>
        <p:txBody>
          <a:bodyPr wrap="square" rtlCol="0">
            <a:spAutoFit/>
          </a:bodyPr>
          <a:lstStyle/>
          <a:p>
            <a:r>
              <a:rPr lang="es-BO" sz="2400" b="1" dirty="0">
                <a:highlight>
                  <a:srgbClr val="808000"/>
                </a:highlight>
              </a:rPr>
              <a:t>ARREGLOS FACTORIALES  </a:t>
            </a:r>
          </a:p>
        </p:txBody>
      </p:sp>
      <p:sp>
        <p:nvSpPr>
          <p:cNvPr id="2" name="Rectángulo: esquinas redondeadas 1">
            <a:extLst>
              <a:ext uri="{FF2B5EF4-FFF2-40B4-BE49-F238E27FC236}">
                <a16:creationId xmlns:a16="http://schemas.microsoft.com/office/drawing/2014/main" id="{A785B268-4BD5-47C0-9223-F5BB7D92C25A}"/>
              </a:ext>
            </a:extLst>
          </p:cNvPr>
          <p:cNvSpPr/>
          <p:nvPr/>
        </p:nvSpPr>
        <p:spPr>
          <a:xfrm>
            <a:off x="1387930" y="726709"/>
            <a:ext cx="8866414" cy="2427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bg1"/>
                </a:solidFill>
              </a:rPr>
              <a:t>Se entiende por arreglo factorial a aquel en el que se investigan todas las posibles combinaciones de los niveles de los factores en cada ensayo completo. Por ejemplo, si existen a1, a2 niveles del factor A y b1, b2 niveles del factor B, entonces cada réplica del experimento contiene las combinaciones a1b1, a1b2 a2b1 a2b2 que son considerados los tratamientos del experimento.</a:t>
            </a:r>
            <a:endParaRPr lang="es-BO" dirty="0"/>
          </a:p>
        </p:txBody>
      </p:sp>
    </p:spTree>
    <p:extLst>
      <p:ext uri="{BB962C8B-B14F-4D97-AF65-F5344CB8AC3E}">
        <p14:creationId xmlns:p14="http://schemas.microsoft.com/office/powerpoint/2010/main" val="3498906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E096B81-EB55-4E4C-B120-2183BB55AEF8}"/>
              </a:ext>
            </a:extLst>
          </p:cNvPr>
          <p:cNvPicPr>
            <a:picLocks noGrp="1" noChangeAspect="1"/>
          </p:cNvPicPr>
          <p:nvPr>
            <p:ph idx="4294967295"/>
          </p:nvPr>
        </p:nvPicPr>
        <p:blipFill rotWithShape="1">
          <a:blip r:embed="rId2">
            <a:extLst>
              <a:ext uri="{BEBA8EAE-BF5A-486C-A8C5-ECC9F3942E4B}">
                <a14:imgProps xmlns:a14="http://schemas.microsoft.com/office/drawing/2010/main">
                  <a14:imgLayer r:embed="rId3">
                    <a14:imgEffect>
                      <a14:sharpenSoften amount="8000"/>
                    </a14:imgEffect>
                    <a14:imgEffect>
                      <a14:brightnessContrast bright="-5000"/>
                    </a14:imgEffect>
                  </a14:imgLayer>
                </a14:imgProps>
              </a:ext>
              <a:ext uri="{28A0092B-C50C-407E-A947-70E740481C1C}">
                <a14:useLocalDpi xmlns:a14="http://schemas.microsoft.com/office/drawing/2010/main" val="0"/>
              </a:ext>
            </a:extLst>
          </a:blip>
          <a:srcRect l="13900" r="23367" b="6059"/>
          <a:stretch/>
        </p:blipFill>
        <p:spPr>
          <a:xfrm>
            <a:off x="9767888" y="0"/>
            <a:ext cx="2424112" cy="6858000"/>
          </a:xfrm>
          <a:prstGeom prst="rect">
            <a:avLst/>
          </a:prstGeom>
          <a:ln>
            <a:noFill/>
          </a:ln>
          <a:effectLst>
            <a:outerShdw blurRad="292100" dist="139700" dir="2700000" algn="tl" rotWithShape="0">
              <a:srgbClr val="333333">
                <a:alpha val="65000"/>
              </a:srgbClr>
            </a:outerShdw>
          </a:effectLst>
        </p:spPr>
      </p:pic>
      <p:graphicFrame>
        <p:nvGraphicFramePr>
          <p:cNvPr id="3" name="Diagrama 2">
            <a:extLst>
              <a:ext uri="{FF2B5EF4-FFF2-40B4-BE49-F238E27FC236}">
                <a16:creationId xmlns:a16="http://schemas.microsoft.com/office/drawing/2014/main" id="{B543453E-A525-4E99-9349-6FCC400B583E}"/>
              </a:ext>
            </a:extLst>
          </p:cNvPr>
          <p:cNvGraphicFramePr/>
          <p:nvPr>
            <p:extLst>
              <p:ext uri="{D42A27DB-BD31-4B8C-83A1-F6EECF244321}">
                <p14:modId xmlns:p14="http://schemas.microsoft.com/office/powerpoint/2010/main" val="3764773520"/>
              </p:ext>
            </p:extLst>
          </p:nvPr>
        </p:nvGraphicFramePr>
        <p:xfrm>
          <a:off x="873388" y="2797445"/>
          <a:ext cx="9409043" cy="32995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CuadroTexto 3">
            <a:extLst>
              <a:ext uri="{FF2B5EF4-FFF2-40B4-BE49-F238E27FC236}">
                <a16:creationId xmlns:a16="http://schemas.microsoft.com/office/drawing/2014/main" id="{ECBFA2EB-B33C-4F34-BF6A-35C55970999A}"/>
              </a:ext>
            </a:extLst>
          </p:cNvPr>
          <p:cNvSpPr txBox="1"/>
          <p:nvPr/>
        </p:nvSpPr>
        <p:spPr>
          <a:xfrm>
            <a:off x="702365" y="265044"/>
            <a:ext cx="5155994" cy="461665"/>
          </a:xfrm>
          <a:prstGeom prst="rect">
            <a:avLst/>
          </a:prstGeom>
          <a:noFill/>
        </p:spPr>
        <p:txBody>
          <a:bodyPr wrap="square" rtlCol="0">
            <a:spAutoFit/>
          </a:bodyPr>
          <a:lstStyle/>
          <a:p>
            <a:r>
              <a:rPr lang="es-BO" sz="2400" b="1" dirty="0">
                <a:highlight>
                  <a:srgbClr val="808000"/>
                </a:highlight>
              </a:rPr>
              <a:t>INTERACCION  </a:t>
            </a:r>
          </a:p>
        </p:txBody>
      </p:sp>
      <p:sp>
        <p:nvSpPr>
          <p:cNvPr id="2" name="Rectángulo: esquinas redondeadas 1">
            <a:extLst>
              <a:ext uri="{FF2B5EF4-FFF2-40B4-BE49-F238E27FC236}">
                <a16:creationId xmlns:a16="http://schemas.microsoft.com/office/drawing/2014/main" id="{A785B268-4BD5-47C0-9223-F5BB7D92C25A}"/>
              </a:ext>
            </a:extLst>
          </p:cNvPr>
          <p:cNvSpPr/>
          <p:nvPr/>
        </p:nvSpPr>
        <p:spPr>
          <a:xfrm>
            <a:off x="1387930" y="726709"/>
            <a:ext cx="8866414" cy="1962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bg1"/>
                </a:solidFill>
              </a:rPr>
              <a:t>Los experimentos factoriales envuelven un nuevo e importante concepto denominado como interacción. Esta ocurre cuando la respuesta de un factor o una serie de factores es modificada por el cambio en el comportamiento de alguno de los otros factores.</a:t>
            </a:r>
            <a:endParaRPr lang="es-BO" dirty="0"/>
          </a:p>
        </p:txBody>
      </p:sp>
    </p:spTree>
    <p:extLst>
      <p:ext uri="{BB962C8B-B14F-4D97-AF65-F5344CB8AC3E}">
        <p14:creationId xmlns:p14="http://schemas.microsoft.com/office/powerpoint/2010/main" val="3266610906"/>
      </p:ext>
    </p:extLst>
  </p:cSld>
  <p:clrMapOvr>
    <a:masterClrMapping/>
  </p:clrMapOvr>
</p:sld>
</file>

<file path=ppt/theme/theme1.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2094</TotalTime>
  <Words>2458</Words>
  <Application>Microsoft Office PowerPoint</Application>
  <PresentationFormat>Panorámica</PresentationFormat>
  <Paragraphs>191</Paragraphs>
  <Slides>29</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29</vt:i4>
      </vt:variant>
    </vt:vector>
  </HeadingPairs>
  <TitlesOfParts>
    <vt:vector size="37" baseType="lpstr">
      <vt:lpstr>Arial</vt:lpstr>
      <vt:lpstr>Arial Rounded MT Bold</vt:lpstr>
      <vt:lpstr>Calibri</vt:lpstr>
      <vt:lpstr>Century Gothic</vt:lpstr>
      <vt:lpstr>Symbol</vt:lpstr>
      <vt:lpstr>Times New Roman</vt:lpstr>
      <vt:lpstr>Wingdings 3</vt:lpstr>
      <vt:lpstr>Espiral</vt:lpstr>
      <vt:lpstr>UNIVERSIDAD MAYOR DE SAN ANDRES  CARRERA DE ESTADÍSTICA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UNIVERSIDAD PÚBLICA DE EL ALTO ÁREA DE CIENCIAS AGRÍCOLAS, PECUARIAS Y RECURSO NATURALES CARRERA DE INGENIERÍA AGRONÓMICA</dc:title>
  <dc:creator>Display</dc:creator>
  <cp:lastModifiedBy>ENVY</cp:lastModifiedBy>
  <cp:revision>40</cp:revision>
  <dcterms:created xsi:type="dcterms:W3CDTF">2021-09-18T20:29:17Z</dcterms:created>
  <dcterms:modified xsi:type="dcterms:W3CDTF">2024-06-06T09:44:47Z</dcterms:modified>
</cp:coreProperties>
</file>